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3" r:id="rId3"/>
    <p:sldId id="277" r:id="rId4"/>
    <p:sldId id="260" r:id="rId5"/>
    <p:sldId id="259" r:id="rId6"/>
    <p:sldId id="276" r:id="rId7"/>
    <p:sldId id="261" r:id="rId8"/>
    <p:sldId id="268" r:id="rId9"/>
    <p:sldId id="270" r:id="rId10"/>
    <p:sldId id="269" r:id="rId11"/>
    <p:sldId id="280" r:id="rId12"/>
    <p:sldId id="281" r:id="rId13"/>
    <p:sldId id="282" r:id="rId14"/>
    <p:sldId id="262" r:id="rId15"/>
    <p:sldId id="263" r:id="rId16"/>
    <p:sldId id="266" r:id="rId17"/>
    <p:sldId id="264" r:id="rId18"/>
    <p:sldId id="265" r:id="rId19"/>
    <p:sldId id="267" r:id="rId20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75" d="100"/>
          <a:sy n="75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Fritz-pc\Transfer\Nuclear%20Torte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Fritz-pc\Transfer\Nuclear%20Torte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fritz\Documents\Mappe1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ZA"/>
  <c:clrMapOvr bg1="lt1" tx1="dk1" bg2="lt2" tx2="dk2" accent1="accent1" accent2="accent2" accent3="accent3" accent4="accent4" accent5="accent5" accent6="accent6" hlink="hlink" folHlink="folHlink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c:spPr>
          <c:cat>
            <c:strRef>
              <c:f>Tabelle5!$A$1:$A$27</c:f>
              <c:strCache>
                <c:ptCount val="27"/>
                <c:pt idx="0">
                  <c:v>FR</c:v>
                </c:pt>
                <c:pt idx="1">
                  <c:v>LT</c:v>
                </c:pt>
                <c:pt idx="2">
                  <c:v>SK</c:v>
                </c:pt>
                <c:pt idx="3">
                  <c:v>BE</c:v>
                </c:pt>
                <c:pt idx="4">
                  <c:v>HU</c:v>
                </c:pt>
                <c:pt idx="5">
                  <c:v>SE</c:v>
                </c:pt>
                <c:pt idx="6">
                  <c:v>BG</c:v>
                </c:pt>
                <c:pt idx="7">
                  <c:v>SI</c:v>
                </c:pt>
                <c:pt idx="8">
                  <c:v>CZ</c:v>
                </c:pt>
                <c:pt idx="9">
                  <c:v>FI</c:v>
                </c:pt>
                <c:pt idx="10">
                  <c:v>DE</c:v>
                </c:pt>
                <c:pt idx="11">
                  <c:v>RO</c:v>
                </c:pt>
                <c:pt idx="12">
                  <c:v>UK</c:v>
                </c:pt>
                <c:pt idx="13">
                  <c:v>ES</c:v>
                </c:pt>
                <c:pt idx="14">
                  <c:v>NL</c:v>
                </c:pt>
                <c:pt idx="15">
                  <c:v>EE</c:v>
                </c:pt>
                <c:pt idx="16">
                  <c:v>IE</c:v>
                </c:pt>
                <c:pt idx="17">
                  <c:v>EL</c:v>
                </c:pt>
                <c:pt idx="18">
                  <c:v>DK</c:v>
                </c:pt>
                <c:pt idx="19">
                  <c:v>IT</c:v>
                </c:pt>
                <c:pt idx="20">
                  <c:v>CY</c:v>
                </c:pt>
                <c:pt idx="21">
                  <c:v>LU</c:v>
                </c:pt>
                <c:pt idx="22">
                  <c:v>MT</c:v>
                </c:pt>
                <c:pt idx="23">
                  <c:v>AT</c:v>
                </c:pt>
                <c:pt idx="24">
                  <c:v>PL</c:v>
                </c:pt>
                <c:pt idx="25">
                  <c:v>PT</c:v>
                </c:pt>
                <c:pt idx="26">
                  <c:v>LV</c:v>
                </c:pt>
              </c:strCache>
            </c:strRef>
          </c:cat>
          <c:val>
            <c:numRef>
              <c:f>Tabelle5!$B$1:$B$27</c:f>
              <c:numCache>
                <c:formatCode>General</c:formatCode>
                <c:ptCount val="27"/>
                <c:pt idx="0">
                  <c:v>75.5</c:v>
                </c:pt>
                <c:pt idx="1">
                  <c:v>70.7</c:v>
                </c:pt>
                <c:pt idx="2">
                  <c:v>53.8</c:v>
                </c:pt>
                <c:pt idx="3">
                  <c:v>51.8</c:v>
                </c:pt>
                <c:pt idx="4">
                  <c:v>43</c:v>
                </c:pt>
                <c:pt idx="5">
                  <c:v>38.200000000000003</c:v>
                </c:pt>
                <c:pt idx="6">
                  <c:v>35.5</c:v>
                </c:pt>
                <c:pt idx="7">
                  <c:v>35</c:v>
                </c:pt>
                <c:pt idx="8">
                  <c:v>33.1</c:v>
                </c:pt>
                <c:pt idx="9">
                  <c:v>32.6</c:v>
                </c:pt>
                <c:pt idx="10">
                  <c:v>22.8</c:v>
                </c:pt>
                <c:pt idx="11">
                  <c:v>20.3</c:v>
                </c:pt>
                <c:pt idx="12">
                  <c:v>18.399999999999999</c:v>
                </c:pt>
                <c:pt idx="13">
                  <c:v>18</c:v>
                </c:pt>
                <c:pt idx="14">
                  <c:v>3.7</c:v>
                </c:pt>
              </c:numCache>
            </c:numRef>
          </c:val>
        </c:ser>
        <c:shape val="box"/>
        <c:axId val="36476416"/>
        <c:axId val="36477952"/>
        <c:axId val="0"/>
      </c:bar3DChart>
      <c:catAx>
        <c:axId val="3647641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0"/>
            </a:pPr>
            <a:endParaRPr lang="en-US"/>
          </a:p>
        </c:txPr>
        <c:crossAx val="36477952"/>
        <c:crosses val="autoZero"/>
        <c:auto val="1"/>
        <c:lblAlgn val="ctr"/>
        <c:lblOffset val="100"/>
      </c:catAx>
      <c:valAx>
        <c:axId val="36477952"/>
        <c:scaling>
          <c:orientation val="minMax"/>
        </c:scaling>
        <c:axPos val="l"/>
        <c:majorGridlines>
          <c:spPr>
            <a:ln w="19050"/>
          </c:spPr>
        </c:majorGridlines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6476416"/>
        <c:crosses val="autoZero"/>
        <c:crossBetween val="between"/>
      </c:valAx>
    </c:plotArea>
    <c:plotVisOnly val="1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ZA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200"/>
              <a:t>Nuclear Electricity Generation 2009</a:t>
            </a:r>
            <a:r>
              <a:rPr lang="en-US" sz="1200" baseline="0"/>
              <a:t/>
            </a:r>
            <a:br>
              <a:rPr lang="en-US" sz="1200" baseline="0"/>
            </a:br>
            <a:r>
              <a:rPr lang="en-US" sz="1200" baseline="0"/>
              <a:t>(TWh)</a:t>
            </a:r>
            <a:endParaRPr lang="en-US" sz="1200"/>
          </a:p>
        </c:rich>
      </c:tx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Tabelle2!$B$1</c:f>
              <c:strCache>
                <c:ptCount val="1"/>
                <c:pt idx="0">
                  <c:v>MW</c:v>
                </c:pt>
              </c:strCache>
            </c:strRef>
          </c:tx>
          <c:cat>
            <c:strRef>
              <c:f>Tabelle2!$A$2:$A$28</c:f>
              <c:strCache>
                <c:ptCount val="27"/>
                <c:pt idx="0">
                  <c:v>BE</c:v>
                </c:pt>
                <c:pt idx="1">
                  <c:v>BG</c:v>
                </c:pt>
                <c:pt idx="2">
                  <c:v>CZ</c:v>
                </c:pt>
                <c:pt idx="3">
                  <c:v>DK</c:v>
                </c:pt>
                <c:pt idx="4">
                  <c:v>DE</c:v>
                </c:pt>
                <c:pt idx="5">
                  <c:v>EE</c:v>
                </c:pt>
                <c:pt idx="6">
                  <c:v>IE</c:v>
                </c:pt>
                <c:pt idx="7">
                  <c:v>EL</c:v>
                </c:pt>
                <c:pt idx="8">
                  <c:v>ES</c:v>
                </c:pt>
                <c:pt idx="9">
                  <c:v>FR</c:v>
                </c:pt>
                <c:pt idx="10">
                  <c:v>IT</c:v>
                </c:pt>
                <c:pt idx="11">
                  <c:v>CY</c:v>
                </c:pt>
                <c:pt idx="12">
                  <c:v>LV</c:v>
                </c:pt>
                <c:pt idx="13">
                  <c:v>LT</c:v>
                </c:pt>
                <c:pt idx="14">
                  <c:v>LU</c:v>
                </c:pt>
                <c:pt idx="15">
                  <c:v>HU</c:v>
                </c:pt>
                <c:pt idx="16">
                  <c:v>MT</c:v>
                </c:pt>
                <c:pt idx="17">
                  <c:v>NL</c:v>
                </c:pt>
                <c:pt idx="18">
                  <c:v>AT</c:v>
                </c:pt>
                <c:pt idx="19">
                  <c:v>PL</c:v>
                </c:pt>
                <c:pt idx="20">
                  <c:v>PT</c:v>
                </c:pt>
                <c:pt idx="21">
                  <c:v>RO</c:v>
                </c:pt>
                <c:pt idx="22">
                  <c:v>SI</c:v>
                </c:pt>
                <c:pt idx="23">
                  <c:v>SK</c:v>
                </c:pt>
                <c:pt idx="24">
                  <c:v>FI</c:v>
                </c:pt>
                <c:pt idx="25">
                  <c:v>SE</c:v>
                </c:pt>
                <c:pt idx="26">
                  <c:v>UK</c:v>
                </c:pt>
              </c:strCache>
            </c:strRef>
          </c:cat>
          <c:val>
            <c:numRef>
              <c:f>Tabelle2!$B$2:$B$28</c:f>
              <c:numCache>
                <c:formatCode>General</c:formatCode>
                <c:ptCount val="27"/>
                <c:pt idx="0">
                  <c:v>47.2</c:v>
                </c:pt>
                <c:pt idx="1">
                  <c:v>15.3</c:v>
                </c:pt>
                <c:pt idx="2">
                  <c:v>27.2</c:v>
                </c:pt>
                <c:pt idx="4">
                  <c:v>134.9</c:v>
                </c:pt>
                <c:pt idx="8">
                  <c:v>52.8</c:v>
                </c:pt>
                <c:pt idx="9">
                  <c:v>409.7</c:v>
                </c:pt>
                <c:pt idx="13">
                  <c:v>10.9</c:v>
                </c:pt>
                <c:pt idx="15">
                  <c:v>15.4</c:v>
                </c:pt>
                <c:pt idx="17">
                  <c:v>4.2</c:v>
                </c:pt>
                <c:pt idx="21">
                  <c:v>11.8</c:v>
                </c:pt>
                <c:pt idx="22">
                  <c:v>5.7</c:v>
                </c:pt>
                <c:pt idx="23">
                  <c:v>14.1</c:v>
                </c:pt>
                <c:pt idx="24">
                  <c:v>23.5</c:v>
                </c:pt>
                <c:pt idx="25">
                  <c:v>52.2</c:v>
                </c:pt>
                <c:pt idx="26">
                  <c:v>69.099999999999994</c:v>
                </c:pt>
              </c:numCache>
            </c:numRef>
          </c:val>
        </c:ser>
        <c:shape val="box"/>
        <c:axId val="35771904"/>
        <c:axId val="35773440"/>
        <c:axId val="0"/>
      </c:bar3DChart>
      <c:catAx>
        <c:axId val="35771904"/>
        <c:scaling>
          <c:orientation val="minMax"/>
        </c:scaling>
        <c:axPos val="b"/>
        <c:tickLblPos val="nextTo"/>
        <c:crossAx val="35773440"/>
        <c:crosses val="autoZero"/>
        <c:auto val="1"/>
        <c:lblAlgn val="ctr"/>
        <c:lblOffset val="100"/>
      </c:catAx>
      <c:valAx>
        <c:axId val="35773440"/>
        <c:scaling>
          <c:orientation val="minMax"/>
        </c:scaling>
        <c:axPos val="l"/>
        <c:majorGridlines/>
        <c:numFmt formatCode="General" sourceLinked="1"/>
        <c:tickLblPos val="nextTo"/>
        <c:crossAx val="35771904"/>
        <c:crosses val="autoZero"/>
        <c:crossBetween val="between"/>
      </c:valAx>
    </c:plotArea>
    <c:plotVisOnly val="1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ZA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clustered"/>
        <c:ser>
          <c:idx val="0"/>
          <c:order val="0"/>
          <c:tx>
            <c:v>share of RES in final energy consumptionin 2005</c:v>
          </c:tx>
          <c:dLbls>
            <c:showVal val="1"/>
          </c:dLbls>
          <c:cat>
            <c:strRef>
              <c:f>Tabelle1!$A$1:$A$8</c:f>
              <c:strCache>
                <c:ptCount val="8"/>
                <c:pt idx="0">
                  <c:v>EU 27</c:v>
                </c:pt>
                <c:pt idx="1">
                  <c:v>United Kingdom</c:v>
                </c:pt>
                <c:pt idx="2">
                  <c:v>Cyprus</c:v>
                </c:pt>
                <c:pt idx="3">
                  <c:v>Germany</c:v>
                </c:pt>
                <c:pt idx="4">
                  <c:v>Poland</c:v>
                </c:pt>
                <c:pt idx="5">
                  <c:v>Spain</c:v>
                </c:pt>
                <c:pt idx="6">
                  <c:v>Austria</c:v>
                </c:pt>
                <c:pt idx="7">
                  <c:v>Sweden</c:v>
                </c:pt>
              </c:strCache>
            </c:strRef>
          </c:cat>
          <c:val>
            <c:numRef>
              <c:f>Tabelle1!$B$1:$B$8</c:f>
              <c:numCache>
                <c:formatCode>General</c:formatCode>
                <c:ptCount val="8"/>
                <c:pt idx="0">
                  <c:v>8.5</c:v>
                </c:pt>
                <c:pt idx="1">
                  <c:v>1.3</c:v>
                </c:pt>
                <c:pt idx="2">
                  <c:v>2.9</c:v>
                </c:pt>
                <c:pt idx="3">
                  <c:v>5.8</c:v>
                </c:pt>
                <c:pt idx="4">
                  <c:v>7.2</c:v>
                </c:pt>
                <c:pt idx="5">
                  <c:v>8.7000000000000011</c:v>
                </c:pt>
                <c:pt idx="6">
                  <c:v>23.3</c:v>
                </c:pt>
                <c:pt idx="7">
                  <c:v>39.800000000000004</c:v>
                </c:pt>
              </c:numCache>
            </c:numRef>
          </c:val>
        </c:ser>
        <c:ser>
          <c:idx val="1"/>
          <c:order val="1"/>
          <c:tx>
            <c:v>national binding targets for 2020</c:v>
          </c:tx>
          <c:dLbls>
            <c:showVal val="1"/>
          </c:dLbls>
          <c:cat>
            <c:strRef>
              <c:f>Tabelle1!$A$1:$A$8</c:f>
              <c:strCache>
                <c:ptCount val="8"/>
                <c:pt idx="0">
                  <c:v>EU 27</c:v>
                </c:pt>
                <c:pt idx="1">
                  <c:v>United Kingdom</c:v>
                </c:pt>
                <c:pt idx="2">
                  <c:v>Cyprus</c:v>
                </c:pt>
                <c:pt idx="3">
                  <c:v>Germany</c:v>
                </c:pt>
                <c:pt idx="4">
                  <c:v>Poland</c:v>
                </c:pt>
                <c:pt idx="5">
                  <c:v>Spain</c:v>
                </c:pt>
                <c:pt idx="6">
                  <c:v>Austria</c:v>
                </c:pt>
                <c:pt idx="7">
                  <c:v>Sweden</c:v>
                </c:pt>
              </c:strCache>
            </c:strRef>
          </c:cat>
          <c:val>
            <c:numRef>
              <c:f>Tabelle1!$C$1:$C$8</c:f>
              <c:numCache>
                <c:formatCode>General</c:formatCode>
                <c:ptCount val="8"/>
                <c:pt idx="0">
                  <c:v>20</c:v>
                </c:pt>
                <c:pt idx="1">
                  <c:v>15</c:v>
                </c:pt>
                <c:pt idx="2">
                  <c:v>13</c:v>
                </c:pt>
                <c:pt idx="3">
                  <c:v>18</c:v>
                </c:pt>
                <c:pt idx="4">
                  <c:v>15</c:v>
                </c:pt>
                <c:pt idx="5">
                  <c:v>20</c:v>
                </c:pt>
                <c:pt idx="6">
                  <c:v>34</c:v>
                </c:pt>
                <c:pt idx="7">
                  <c:v>49</c:v>
                </c:pt>
              </c:numCache>
            </c:numRef>
          </c:val>
        </c:ser>
        <c:axId val="36715520"/>
        <c:axId val="36824192"/>
      </c:barChart>
      <c:catAx>
        <c:axId val="36715520"/>
        <c:scaling>
          <c:orientation val="minMax"/>
        </c:scaling>
        <c:axPos val="l"/>
        <c:tickLblPos val="nextTo"/>
        <c:txPr>
          <a:bodyPr/>
          <a:lstStyle/>
          <a:p>
            <a:pPr>
              <a:defRPr sz="1050" baseline="0"/>
            </a:pPr>
            <a:endParaRPr lang="en-US"/>
          </a:p>
        </c:txPr>
        <c:crossAx val="36824192"/>
        <c:crosses val="autoZero"/>
        <c:lblAlgn val="ctr"/>
        <c:lblOffset val="100"/>
      </c:catAx>
      <c:valAx>
        <c:axId val="36824192"/>
        <c:scaling>
          <c:orientation val="minMax"/>
        </c:scaling>
        <c:axPos val="b"/>
        <c:majorGridlines/>
        <c:numFmt formatCode="General" sourceLinked="1"/>
        <c:tickLblPos val="nextTo"/>
        <c:crossAx val="36715520"/>
        <c:crosses val="autoZero"/>
        <c:crossBetween val="between"/>
      </c:valAx>
    </c:plotArea>
    <c:legend>
      <c:legendPos val="r"/>
    </c:legend>
    <c:plotVisOnly val="1"/>
  </c:chart>
  <c:spPr>
    <a:ln>
      <a:solidFill>
        <a:schemeClr val="accent1"/>
      </a:solidFill>
    </a:ln>
  </c:spPr>
  <c:txPr>
    <a:bodyPr/>
    <a:lstStyle/>
    <a:p>
      <a:pPr>
        <a:defRPr b="1" i="0" baseline="0"/>
      </a:pPr>
      <a:endParaRPr lang="en-US"/>
    </a:p>
  </c:txPr>
  <c:externalData r:id="rId2"/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0.69149</cdr:x>
      <cdr:y>0.92647</cdr:y>
    </cdr:from>
    <cdr:to>
      <cdr:x>0.7234</cdr:x>
      <cdr:y>0.98235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4643470" y="4500594"/>
          <a:ext cx="214314" cy="271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1100" dirty="0" smtClean="0"/>
            <a:t>%</a:t>
          </a:r>
          <a:endParaRPr lang="de-DE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CAEF460-F6CB-4FFE-9B80-3A853BCBFDA5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F9BEC67-E62E-4904-A0F6-9C5BAF3B02F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4579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833B74-5BD4-445A-BDF9-38A00C02FF65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8675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6D7E86-5869-463E-8079-75FDAC4676AC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33795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B364FF-B3FA-4FC6-8EF6-2CC0CEEB3C0C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35843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A2A532-1549-460D-A25C-35312CB813A7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37891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602D24-C90D-46C0-A8A4-4DF34FDF24A6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39939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D986D7-C722-42DC-9EE3-151A170AC305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41987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5BAA77-1926-4EB5-9D04-882A3EECA789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F0C08-57F3-4CCE-BD73-026B2E94B433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786F5-FBDA-41E1-9627-342116D23B0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CDFD8-7FE3-4444-8939-8C04AF5A8215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B845D-4FD4-48A8-9E2D-F3D005B9704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23AD1-D922-4694-A5AB-579DBAF86B8C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AFC4C-E1D2-4921-A722-31A99D01C04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EE63-6824-4448-84ED-D06B759ED49E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D32C1-5228-4064-85BE-5BD10037905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2E4C3-919C-4D83-ACDB-A9364BB0FEEB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B18EC-6DCB-4B7A-BAF0-4A0B33D4935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AE5F-2568-4491-98E4-728B447CD677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A5623-2F72-4122-9C17-097C1F4DAB5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419E-6D44-4AFB-BB6B-E76C46C0811A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B33C3-3B86-4D46-AB7F-9E91D980A9B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3EB82-786E-433C-8E4D-8C762510D423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9D7C4-D487-4772-A70E-1F8E4FE7C95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7F050-C921-4A4E-9D5A-9B9C8B342EF2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A77D9-F0A7-4DC1-B733-98238A2B89C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3A04C-B0B7-45AD-B3B9-BF1D03BED9EB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8A617-5CF3-42CD-8DA7-3794BC86BBB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6EBD8-AF27-4C9A-8FCA-0100956AAB85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D26F3-56C0-4613-BF40-4F2A058F506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660977-21D7-463C-BC1F-AA8D7DB885FB}" type="datetimeFigureOut">
              <a:rPr lang="de-DE"/>
              <a:pPr>
                <a:defRPr/>
              </a:pPr>
              <a:t>07.12.2011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A79488-83A6-4BE3-A47D-BB8D1E68841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39750" y="4800600"/>
            <a:ext cx="7920038" cy="566738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de-DE" dirty="0" smtClean="0"/>
              <a:t>Michaele Schreyer</a:t>
            </a:r>
            <a:br>
              <a:rPr lang="de-DE" dirty="0" smtClean="0"/>
            </a:br>
            <a:r>
              <a:rPr lang="de-DE" dirty="0" err="1" smtClean="0"/>
              <a:t>Chair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 </a:t>
            </a:r>
            <a:r>
              <a:rPr lang="de-DE" dirty="0" err="1" smtClean="0"/>
              <a:t>Supervisory</a:t>
            </a:r>
            <a:r>
              <a:rPr lang="de-DE" dirty="0" smtClean="0"/>
              <a:t> Board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Heinrich Böll </a:t>
            </a:r>
            <a:r>
              <a:rPr lang="de-DE" dirty="0" err="1" smtClean="0"/>
              <a:t>Foundation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 fontScale="850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b="1" dirty="0" err="1"/>
              <a:t>Monday</a:t>
            </a:r>
            <a:r>
              <a:rPr lang="de-DE" b="1" dirty="0"/>
              <a:t>, </a:t>
            </a:r>
            <a:r>
              <a:rPr lang="de-DE" b="1" dirty="0" err="1"/>
              <a:t>December</a:t>
            </a:r>
            <a:r>
              <a:rPr lang="de-DE" b="1" dirty="0"/>
              <a:t> 5th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b="1" dirty="0"/>
              <a:t>11.30 am - 1.30 </a:t>
            </a:r>
            <a:r>
              <a:rPr lang="de-DE" b="1" dirty="0" err="1" smtClean="0"/>
              <a:t>pm</a:t>
            </a:r>
            <a:endParaRPr lang="de-DE" b="1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i="1" dirty="0" err="1"/>
              <a:t>Diakonia</a:t>
            </a:r>
            <a:r>
              <a:rPr lang="de-DE" i="1" dirty="0"/>
              <a:t> Center,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i="1" dirty="0" err="1"/>
              <a:t>Diakonia</a:t>
            </a:r>
            <a:r>
              <a:rPr lang="de-DE" i="1" dirty="0"/>
              <a:t> Avenue Durban 4001</a:t>
            </a:r>
            <a:endParaRPr lang="de-DE" dirty="0"/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8385" t="10692" r="6628" b="7059"/>
          <a:stretch>
            <a:fillRect/>
          </a:stretch>
        </p:blipFill>
        <p:spPr>
          <a:xfrm>
            <a:off x="971550" y="479425"/>
            <a:ext cx="7272338" cy="39576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15362" name="Textplatzhalter 3"/>
          <p:cNvSpPr>
            <a:spLocks noGrp="1"/>
          </p:cNvSpPr>
          <p:nvPr>
            <p:ph type="body" sz="half" idx="2"/>
          </p:nvPr>
        </p:nvSpPr>
        <p:spPr>
          <a:xfrm>
            <a:off x="0" y="1628775"/>
            <a:ext cx="2268538" cy="4543425"/>
          </a:xfrm>
        </p:spPr>
        <p:txBody>
          <a:bodyPr/>
          <a:lstStyle/>
          <a:p>
            <a:pPr eaLnBrk="1" hangingPunct="1"/>
            <a:r>
              <a:rPr lang="de-DE" sz="2000" b="1" smtClean="0"/>
              <a:t>27 Member States</a:t>
            </a:r>
          </a:p>
          <a:p>
            <a:pPr eaLnBrk="1" hangingPunct="1"/>
            <a:r>
              <a:rPr lang="de-DE" sz="2000" b="1" smtClean="0"/>
              <a:t>500 Million People</a:t>
            </a:r>
          </a:p>
        </p:txBody>
      </p:sp>
      <p:pic>
        <p:nvPicPr>
          <p:cNvPr id="15363" name="Picture 2" descr="Europe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6311" b="6311"/>
          <a:stretch>
            <a:fillRect/>
          </a:stretch>
        </p:blipFill>
        <p:spPr>
          <a:xfrm>
            <a:off x="2195513" y="765175"/>
            <a:ext cx="6689725" cy="5016500"/>
          </a:xfrm>
        </p:spPr>
      </p:pic>
      <p:pic>
        <p:nvPicPr>
          <p:cNvPr id="15364" name="Picture 4" descr="http://t0.gstatic.com/images?q=tbn:ANd9GcQ3weKrqRr8rGAljh2oNr_Zi0iyRlTRgEjZbi_2cUiF6dyVQJC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32025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de-DE" sz="3600" smtClean="0"/>
              <a:t>Nuclear Power in the EU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219700" y="1268413"/>
            <a:ext cx="3744913" cy="5184775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dirty="0" smtClean="0"/>
              <a:t>Share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Nuclear</a:t>
            </a:r>
            <a:r>
              <a:rPr lang="de-DE" dirty="0" smtClean="0"/>
              <a:t> in power </a:t>
            </a:r>
            <a:r>
              <a:rPr lang="de-DE" dirty="0" err="1" smtClean="0"/>
              <a:t>generation</a:t>
            </a:r>
            <a:endParaRPr lang="de-D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dirty="0" smtClean="0"/>
              <a:t>27,8 % </a:t>
            </a:r>
            <a:r>
              <a:rPr lang="de-DE" sz="2200" dirty="0" smtClean="0"/>
              <a:t>(</a:t>
            </a:r>
            <a:r>
              <a:rPr lang="de-DE" sz="2200" dirty="0" err="1" smtClean="0"/>
              <a:t>year</a:t>
            </a:r>
            <a:r>
              <a:rPr lang="de-DE" sz="2200" dirty="0" smtClean="0"/>
              <a:t>: 2009</a:t>
            </a:r>
            <a:r>
              <a:rPr lang="de-DE" dirty="0" smtClean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2200" dirty="0" smtClean="0"/>
              <a:t>2010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dirty="0" smtClean="0"/>
              <a:t>143 </a:t>
            </a:r>
            <a:r>
              <a:rPr lang="de-DE" dirty="0" err="1" smtClean="0"/>
              <a:t>reactors</a:t>
            </a:r>
            <a:r>
              <a:rPr lang="de-DE" dirty="0" smtClean="0"/>
              <a:t> in </a:t>
            </a:r>
            <a:r>
              <a:rPr lang="de-DE" dirty="0" err="1" smtClean="0"/>
              <a:t>operation</a:t>
            </a:r>
            <a:r>
              <a:rPr lang="de-DE" dirty="0" smtClean="0"/>
              <a:t>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dirty="0" smtClean="0"/>
              <a:t>14 Member States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reactors</a:t>
            </a:r>
            <a:r>
              <a:rPr lang="de-DE" dirty="0" smtClean="0"/>
              <a:t> in </a:t>
            </a:r>
            <a:r>
              <a:rPr lang="de-DE" dirty="0" err="1" smtClean="0"/>
              <a:t>operation</a:t>
            </a:r>
            <a:r>
              <a:rPr lang="de-DE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dirty="0" smtClean="0"/>
              <a:t>13 MS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reactors</a:t>
            </a:r>
            <a:r>
              <a:rPr lang="de-DE" dirty="0" smtClean="0"/>
              <a:t> in </a:t>
            </a:r>
            <a:r>
              <a:rPr lang="de-DE" dirty="0" err="1" smtClean="0"/>
              <a:t>operation</a:t>
            </a:r>
            <a:endParaRPr lang="de-D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/>
          </a:p>
        </p:txBody>
      </p:sp>
      <p:pic>
        <p:nvPicPr>
          <p:cNvPr id="16387" name="Picture 2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3033" t="12595" r="42140" b="6688"/>
          <a:stretch>
            <a:fillRect/>
          </a:stretch>
        </p:blipFill>
        <p:spPr>
          <a:xfrm>
            <a:off x="457200" y="836613"/>
            <a:ext cx="4402138" cy="56165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 4"/>
          <p:cNvGraphicFramePr/>
          <p:nvPr/>
        </p:nvGraphicFramePr>
        <p:xfrm>
          <a:off x="165111" y="1290362"/>
          <a:ext cx="8813779" cy="5054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410" name="Rechteck 6"/>
          <p:cNvSpPr>
            <a:spLocks noChangeArrowheads="1"/>
          </p:cNvSpPr>
          <p:nvPr/>
        </p:nvSpPr>
        <p:spPr bwMode="auto">
          <a:xfrm>
            <a:off x="1462088" y="447675"/>
            <a:ext cx="615632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296" tIns="41148" rIns="82296" bIns="41148">
            <a:spAutoFit/>
          </a:bodyPr>
          <a:lstStyle/>
          <a:p>
            <a:r>
              <a:rPr lang="en-US" sz="1600" b="1">
                <a:solidFill>
                  <a:srgbClr val="000000"/>
                </a:solidFill>
                <a:latin typeface="Calibri" pitchFamily="34" charset="0"/>
              </a:rPr>
              <a:t>Share of Nuclear in National Electricity Generation 2009 (%)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/>
          <p:cNvGraphicFramePr/>
          <p:nvPr/>
        </p:nvGraphicFramePr>
        <p:xfrm>
          <a:off x="395536" y="1031134"/>
          <a:ext cx="8352928" cy="5206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el 4"/>
          <p:cNvSpPr>
            <a:spLocks noGrp="1"/>
          </p:cNvSpPr>
          <p:nvPr>
            <p:ph type="title"/>
          </p:nvPr>
        </p:nvSpPr>
        <p:spPr>
          <a:xfrm>
            <a:off x="900113" y="5157788"/>
            <a:ext cx="7200900" cy="863600"/>
          </a:xfrm>
        </p:spPr>
        <p:txBody>
          <a:bodyPr/>
          <a:lstStyle/>
          <a:p>
            <a:pPr eaLnBrk="1" hangingPunct="1"/>
            <a:r>
              <a:rPr lang="en-US" sz="1600" b="0" smtClean="0"/>
              <a:t>The World Nuclear Industry Status Report 2010–2011  </a:t>
            </a:r>
            <a:r>
              <a:rPr lang="de-DE" sz="1600" b="0" i="1" smtClean="0"/>
              <a:t>By</a:t>
            </a:r>
            <a:br>
              <a:rPr lang="de-DE" sz="1600" b="0" i="1" smtClean="0"/>
            </a:br>
            <a:r>
              <a:rPr lang="de-DE" sz="1600" b="0" smtClean="0"/>
              <a:t>Mycle Schneider , Antony Froggatt, Steve Thomas</a:t>
            </a:r>
          </a:p>
        </p:txBody>
      </p:sp>
      <p:sp>
        <p:nvSpPr>
          <p:cNvPr id="21506" name="Textplatzhalt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21507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2518" t="15942" r="12518" b="7059"/>
          <a:stretch>
            <a:fillRect/>
          </a:stretch>
        </p:blipFill>
        <p:spPr>
          <a:xfrm>
            <a:off x="684213" y="250825"/>
            <a:ext cx="7775575" cy="4762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/>
          <p:cNvSpPr>
            <a:spLocks noGrp="1"/>
          </p:cNvSpPr>
          <p:nvPr>
            <p:ph type="ctrTitle"/>
          </p:nvPr>
        </p:nvSpPr>
        <p:spPr>
          <a:xfrm>
            <a:off x="685800" y="188913"/>
            <a:ext cx="7772400" cy="1231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900" dirty="0" err="1">
                <a:latin typeface="Arial" charset="0"/>
                <a:cs typeface="Arial" charset="0"/>
              </a:rPr>
              <a:t>Changes</a:t>
            </a:r>
            <a:r>
              <a:rPr lang="de-DE" sz="2900" dirty="0">
                <a:latin typeface="Arial" charset="0"/>
                <a:cs typeface="Arial" charset="0"/>
              </a:rPr>
              <a:t> </a:t>
            </a:r>
            <a:r>
              <a:rPr lang="de-DE" sz="2900" dirty="0" err="1">
                <a:latin typeface="Arial" charset="0"/>
                <a:cs typeface="Arial" charset="0"/>
              </a:rPr>
              <a:t>over</a:t>
            </a:r>
            <a:r>
              <a:rPr lang="de-DE" sz="2900" dirty="0">
                <a:latin typeface="Arial" charset="0"/>
                <a:cs typeface="Arial" charset="0"/>
              </a:rPr>
              <a:t> time </a:t>
            </a:r>
            <a:br>
              <a:rPr lang="de-DE" sz="2900" dirty="0">
                <a:latin typeface="Arial" charset="0"/>
                <a:cs typeface="Arial" charset="0"/>
              </a:rPr>
            </a:br>
            <a:r>
              <a:rPr lang="de-DE" sz="2900" dirty="0" err="1">
                <a:latin typeface="Arial" charset="0"/>
                <a:cs typeface="Arial" charset="0"/>
              </a:rPr>
              <a:t>regarding</a:t>
            </a:r>
            <a:r>
              <a:rPr lang="de-DE" sz="2900" dirty="0">
                <a:latin typeface="Arial" charset="0"/>
                <a:cs typeface="Arial" charset="0"/>
              </a:rPr>
              <a:t/>
            </a:r>
            <a:br>
              <a:rPr lang="de-DE" sz="2900" dirty="0">
                <a:latin typeface="Arial" charset="0"/>
                <a:cs typeface="Arial" charset="0"/>
              </a:rPr>
            </a:br>
            <a:r>
              <a:rPr lang="de-DE" sz="2900" dirty="0" err="1">
                <a:latin typeface="Arial" charset="0"/>
                <a:cs typeface="Arial" charset="0"/>
              </a:rPr>
              <a:t>the</a:t>
            </a:r>
            <a:r>
              <a:rPr lang="de-DE" sz="2900" dirty="0">
                <a:latin typeface="Arial" charset="0"/>
                <a:cs typeface="Arial" charset="0"/>
              </a:rPr>
              <a:t> </a:t>
            </a:r>
            <a:r>
              <a:rPr lang="de-DE" sz="2900" dirty="0" err="1">
                <a:latin typeface="Arial" charset="0"/>
                <a:cs typeface="Arial" charset="0"/>
              </a:rPr>
              <a:t>use</a:t>
            </a:r>
            <a:r>
              <a:rPr lang="de-DE" sz="2900" dirty="0">
                <a:latin typeface="Arial" charset="0"/>
                <a:cs typeface="Arial" charset="0"/>
              </a:rPr>
              <a:t> </a:t>
            </a:r>
            <a:r>
              <a:rPr lang="de-DE" sz="2900" dirty="0" err="1">
                <a:latin typeface="Arial" charset="0"/>
                <a:cs typeface="Arial" charset="0"/>
              </a:rPr>
              <a:t>of</a:t>
            </a:r>
            <a:r>
              <a:rPr lang="de-DE" sz="2900" dirty="0">
                <a:latin typeface="Arial" charset="0"/>
                <a:cs typeface="Arial" charset="0"/>
              </a:rPr>
              <a:t> </a:t>
            </a:r>
            <a:r>
              <a:rPr lang="de-DE" sz="2900" dirty="0" err="1">
                <a:latin typeface="Arial" charset="0"/>
                <a:cs typeface="Arial" charset="0"/>
              </a:rPr>
              <a:t>nuclear</a:t>
            </a:r>
            <a:r>
              <a:rPr lang="de-DE" sz="2900" dirty="0">
                <a:latin typeface="Arial" charset="0"/>
                <a:cs typeface="Arial" charset="0"/>
              </a:rPr>
              <a:t> </a:t>
            </a:r>
            <a:r>
              <a:rPr lang="de-DE" sz="2900" dirty="0" err="1">
                <a:latin typeface="Arial" charset="0"/>
                <a:cs typeface="Arial" charset="0"/>
              </a:rPr>
              <a:t>energy</a:t>
            </a:r>
            <a:r>
              <a:rPr lang="de-DE" sz="2900" dirty="0">
                <a:latin typeface="Arial" charset="0"/>
                <a:cs typeface="Arial" charset="0"/>
              </a:rPr>
              <a:t> in </a:t>
            </a:r>
            <a:r>
              <a:rPr lang="de-DE" sz="2900" dirty="0" err="1">
                <a:latin typeface="Arial" charset="0"/>
                <a:cs typeface="Arial" charset="0"/>
              </a:rPr>
              <a:t>the</a:t>
            </a:r>
            <a:r>
              <a:rPr lang="de-DE" sz="2900" dirty="0">
                <a:latin typeface="Arial" charset="0"/>
                <a:cs typeface="Arial" charset="0"/>
              </a:rPr>
              <a:t> EU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0" y="1808163"/>
            <a:ext cx="9144000" cy="3830637"/>
          </a:xfrm>
        </p:spPr>
        <p:txBody>
          <a:bodyPr rtlCol="0">
            <a:normAutofit fontScale="85000" lnSpcReduction="20000"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Share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nuclear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electricity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generation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number</a:t>
            </a:r>
            <a:r>
              <a:rPr lang="de-DE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operating</a:t>
            </a:r>
            <a:r>
              <a:rPr lang="de-DE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reactors</a:t>
            </a:r>
            <a:r>
              <a:rPr lang="de-DE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decreasing</a:t>
            </a:r>
            <a:r>
              <a:rPr lang="de-DE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(1989: 177 </a:t>
            </a:r>
            <a:r>
              <a:rPr lang="de-DE" sz="29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units</a:t>
            </a:r>
            <a:r>
              <a:rPr lang="de-DE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2010: 143 </a:t>
            </a:r>
            <a:r>
              <a:rPr lang="de-DE" sz="29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units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2011: 135 </a:t>
            </a:r>
            <a:r>
              <a:rPr lang="de-DE" sz="29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units</a:t>
            </a:r>
            <a:r>
              <a:rPr lang="de-DE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DE" sz="2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Nearly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half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Member States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have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operating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NPP</a:t>
            </a:r>
            <a:endParaRPr lang="de-DE" sz="2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de-DE" sz="2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consensus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on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benefits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nuclear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power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founding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EURATOM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longer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exists</a:t>
            </a:r>
            <a:endParaRPr lang="de-DE" sz="2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de-DE" sz="2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There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alternative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using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renewable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energy</a:t>
            </a:r>
            <a:r>
              <a:rPr lang="de-DE" sz="2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ctrTitle"/>
          </p:nvPr>
        </p:nvSpPr>
        <p:spPr>
          <a:xfrm>
            <a:off x="685800" y="536575"/>
            <a:ext cx="7772400" cy="1157288"/>
          </a:xfr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de-DE" dirty="0" smtClean="0"/>
              <a:t>The 20 : 20: 20 EU </a:t>
            </a:r>
            <a:r>
              <a:rPr lang="de-DE" dirty="0" err="1" smtClean="0"/>
              <a:t>Energy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r>
              <a:rPr lang="de-DE" dirty="0" smtClean="0"/>
              <a:t>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50875" y="1693863"/>
            <a:ext cx="7778750" cy="4629150"/>
          </a:xfrm>
          <a:ln w="50800">
            <a:solidFill>
              <a:schemeClr val="accent6">
                <a:lumMod val="50000"/>
              </a:schemeClr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2900" dirty="0">
                <a:solidFill>
                  <a:schemeClr val="tx1"/>
                </a:solidFill>
              </a:rPr>
              <a:t>         </a:t>
            </a:r>
            <a:r>
              <a:rPr lang="de-DE" sz="2900" b="1" i="1" dirty="0" err="1">
                <a:solidFill>
                  <a:schemeClr val="tx1"/>
                </a:solidFill>
              </a:rPr>
              <a:t>Reducing</a:t>
            </a:r>
            <a:r>
              <a:rPr lang="de-DE" sz="2900" b="1" i="1" dirty="0">
                <a:solidFill>
                  <a:schemeClr val="tx1"/>
                </a:solidFill>
              </a:rPr>
              <a:t> </a:t>
            </a:r>
            <a:r>
              <a:rPr lang="de-DE" sz="2900" i="1" dirty="0" err="1">
                <a:solidFill>
                  <a:schemeClr val="tx1"/>
                </a:solidFill>
              </a:rPr>
              <a:t>greenhouse</a:t>
            </a:r>
            <a:r>
              <a:rPr lang="de-DE" sz="2900" i="1" dirty="0">
                <a:solidFill>
                  <a:schemeClr val="tx1"/>
                </a:solidFill>
              </a:rPr>
              <a:t> gas </a:t>
            </a:r>
            <a:r>
              <a:rPr lang="de-DE" sz="2900" b="1" i="1" dirty="0" err="1">
                <a:solidFill>
                  <a:schemeClr val="tx1"/>
                </a:solidFill>
              </a:rPr>
              <a:t>emissions</a:t>
            </a:r>
            <a:r>
              <a:rPr lang="de-DE" sz="2900" b="1" i="1" dirty="0">
                <a:solidFill>
                  <a:schemeClr val="tx1"/>
                </a:solidFill>
              </a:rPr>
              <a:t> </a:t>
            </a:r>
            <a:r>
              <a:rPr lang="de-DE" sz="2900" i="1" dirty="0" err="1">
                <a:solidFill>
                  <a:schemeClr val="tx1"/>
                </a:solidFill>
              </a:rPr>
              <a:t>by</a:t>
            </a:r>
            <a:r>
              <a:rPr lang="de-DE" sz="2900" i="1" dirty="0">
                <a:solidFill>
                  <a:schemeClr val="tx1"/>
                </a:solidFill>
              </a:rPr>
              <a:t> </a:t>
            </a:r>
            <a:r>
              <a:rPr lang="de-DE" sz="2900" b="1" i="1" dirty="0">
                <a:solidFill>
                  <a:schemeClr val="tx1"/>
                </a:solidFill>
              </a:rPr>
              <a:t>20%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900" dirty="0">
              <a:solidFill>
                <a:schemeClr val="tx1"/>
              </a:solidFill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2900" dirty="0">
                <a:solidFill>
                  <a:schemeClr val="tx1"/>
                </a:solidFill>
              </a:rPr>
              <a:t>          </a:t>
            </a:r>
            <a:r>
              <a:rPr lang="de-DE" sz="2900" i="1" dirty="0" err="1">
                <a:solidFill>
                  <a:schemeClr val="tx1"/>
                </a:solidFill>
              </a:rPr>
              <a:t>Improving</a:t>
            </a:r>
            <a:r>
              <a:rPr lang="de-DE" sz="2900" i="1" dirty="0">
                <a:solidFill>
                  <a:schemeClr val="tx1"/>
                </a:solidFill>
              </a:rPr>
              <a:t> </a:t>
            </a:r>
            <a:r>
              <a:rPr lang="de-DE" sz="2900" b="1" i="1" dirty="0" err="1">
                <a:solidFill>
                  <a:schemeClr val="tx1"/>
                </a:solidFill>
              </a:rPr>
              <a:t>energy</a:t>
            </a:r>
            <a:r>
              <a:rPr lang="de-DE" sz="2900" b="1" i="1" dirty="0">
                <a:solidFill>
                  <a:schemeClr val="tx1"/>
                </a:solidFill>
              </a:rPr>
              <a:t> </a:t>
            </a:r>
            <a:r>
              <a:rPr lang="de-DE" sz="2900" b="1" i="1" dirty="0" err="1">
                <a:solidFill>
                  <a:schemeClr val="tx1"/>
                </a:solidFill>
              </a:rPr>
              <a:t>efficiency</a:t>
            </a:r>
            <a:r>
              <a:rPr lang="de-DE" sz="2900" b="1" i="1" dirty="0">
                <a:solidFill>
                  <a:schemeClr val="tx1"/>
                </a:solidFill>
              </a:rPr>
              <a:t> </a:t>
            </a:r>
            <a:r>
              <a:rPr lang="de-DE" sz="2900" i="1" dirty="0" err="1">
                <a:solidFill>
                  <a:schemeClr val="tx1"/>
                </a:solidFill>
              </a:rPr>
              <a:t>by</a:t>
            </a:r>
            <a:r>
              <a:rPr lang="de-DE" sz="2900" i="1" dirty="0">
                <a:solidFill>
                  <a:schemeClr val="tx1"/>
                </a:solidFill>
              </a:rPr>
              <a:t> </a:t>
            </a:r>
            <a:r>
              <a:rPr lang="de-DE" sz="2900" b="1" i="1" dirty="0">
                <a:solidFill>
                  <a:schemeClr val="tx1"/>
                </a:solidFill>
              </a:rPr>
              <a:t>20% 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900" dirty="0">
              <a:solidFill>
                <a:schemeClr val="tx1"/>
              </a:solidFill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2900" i="1" dirty="0">
                <a:solidFill>
                  <a:schemeClr val="tx1"/>
                </a:solidFill>
              </a:rPr>
              <a:t>          </a:t>
            </a:r>
            <a:r>
              <a:rPr lang="de-DE" sz="2900" i="1" dirty="0" err="1">
                <a:solidFill>
                  <a:schemeClr val="tx1"/>
                </a:solidFill>
              </a:rPr>
              <a:t>Increasing</a:t>
            </a:r>
            <a:r>
              <a:rPr lang="de-DE" sz="2900" i="1" dirty="0">
                <a:solidFill>
                  <a:schemeClr val="tx1"/>
                </a:solidFill>
              </a:rPr>
              <a:t> </a:t>
            </a:r>
            <a:r>
              <a:rPr lang="de-DE" sz="2900" i="1" dirty="0" err="1">
                <a:solidFill>
                  <a:schemeClr val="tx1"/>
                </a:solidFill>
              </a:rPr>
              <a:t>the</a:t>
            </a:r>
            <a:r>
              <a:rPr lang="de-DE" sz="2900" i="1" dirty="0">
                <a:solidFill>
                  <a:schemeClr val="tx1"/>
                </a:solidFill>
              </a:rPr>
              <a:t> </a:t>
            </a:r>
            <a:r>
              <a:rPr lang="de-DE" sz="2900" i="1" dirty="0" err="1">
                <a:solidFill>
                  <a:schemeClr val="tx1"/>
                </a:solidFill>
              </a:rPr>
              <a:t>share</a:t>
            </a:r>
            <a:r>
              <a:rPr lang="de-DE" sz="2900" i="1" dirty="0">
                <a:solidFill>
                  <a:schemeClr val="tx1"/>
                </a:solidFill>
              </a:rPr>
              <a:t> </a:t>
            </a:r>
            <a:r>
              <a:rPr lang="de-DE" sz="2900" i="1" dirty="0" err="1">
                <a:solidFill>
                  <a:schemeClr val="tx1"/>
                </a:solidFill>
              </a:rPr>
              <a:t>of</a:t>
            </a:r>
            <a:r>
              <a:rPr lang="de-DE" sz="2900" i="1" dirty="0">
                <a:solidFill>
                  <a:schemeClr val="tx1"/>
                </a:solidFill>
              </a:rPr>
              <a:t> </a:t>
            </a:r>
            <a:r>
              <a:rPr lang="de-DE" sz="2900" b="1" i="1" dirty="0" err="1">
                <a:solidFill>
                  <a:schemeClr val="tx1"/>
                </a:solidFill>
              </a:rPr>
              <a:t>renewables</a:t>
            </a:r>
            <a:r>
              <a:rPr lang="de-DE" sz="2900" b="1" i="1" dirty="0">
                <a:solidFill>
                  <a:schemeClr val="tx1"/>
                </a:solidFill>
              </a:rPr>
              <a:t> </a:t>
            </a:r>
            <a:r>
              <a:rPr lang="de-DE" sz="2900" i="1" dirty="0">
                <a:solidFill>
                  <a:schemeClr val="tx1"/>
                </a:solidFill>
              </a:rPr>
              <a:t>in final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2900" i="1" dirty="0">
                <a:solidFill>
                  <a:schemeClr val="tx1"/>
                </a:solidFill>
              </a:rPr>
              <a:t>         </a:t>
            </a:r>
            <a:r>
              <a:rPr lang="de-DE" sz="2900" i="1" dirty="0" err="1">
                <a:solidFill>
                  <a:schemeClr val="tx1"/>
                </a:solidFill>
              </a:rPr>
              <a:t>energy</a:t>
            </a:r>
            <a:r>
              <a:rPr lang="de-DE" sz="2900" i="1" dirty="0">
                <a:solidFill>
                  <a:schemeClr val="tx1"/>
                </a:solidFill>
              </a:rPr>
              <a:t> </a:t>
            </a:r>
            <a:r>
              <a:rPr lang="de-DE" sz="2900" i="1" dirty="0" err="1">
                <a:solidFill>
                  <a:schemeClr val="tx1"/>
                </a:solidFill>
              </a:rPr>
              <a:t>consumption</a:t>
            </a:r>
            <a:r>
              <a:rPr lang="de-DE" sz="2900" i="1" dirty="0">
                <a:solidFill>
                  <a:schemeClr val="tx1"/>
                </a:solidFill>
              </a:rPr>
              <a:t> </a:t>
            </a:r>
            <a:r>
              <a:rPr lang="de-DE" sz="2900" i="1" dirty="0" err="1">
                <a:solidFill>
                  <a:schemeClr val="tx1"/>
                </a:solidFill>
              </a:rPr>
              <a:t>at</a:t>
            </a:r>
            <a:r>
              <a:rPr lang="de-DE" sz="2900" i="1" dirty="0">
                <a:solidFill>
                  <a:schemeClr val="tx1"/>
                </a:solidFill>
              </a:rPr>
              <a:t> least </a:t>
            </a:r>
            <a:r>
              <a:rPr lang="de-DE" sz="2900" i="1" dirty="0" err="1">
                <a:solidFill>
                  <a:schemeClr val="tx1"/>
                </a:solidFill>
              </a:rPr>
              <a:t>to</a:t>
            </a:r>
            <a:r>
              <a:rPr lang="de-DE" sz="2900" i="1" dirty="0">
                <a:solidFill>
                  <a:schemeClr val="tx1"/>
                </a:solidFill>
              </a:rPr>
              <a:t> </a:t>
            </a:r>
            <a:r>
              <a:rPr lang="de-DE" sz="2900" b="1" i="1" dirty="0">
                <a:solidFill>
                  <a:schemeClr val="tx1"/>
                </a:solidFill>
              </a:rPr>
              <a:t>20%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2900" b="1" dirty="0">
                <a:solidFill>
                  <a:schemeClr val="tx1"/>
                </a:solidFill>
              </a:rPr>
              <a:t>         </a:t>
            </a:r>
            <a:endParaRPr lang="de-DE" sz="2900" b="1" dirty="0" smtClean="0">
              <a:solidFill>
                <a:schemeClr val="tx1"/>
              </a:solidFill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2900" b="1" i="1" dirty="0" smtClean="0">
                <a:solidFill>
                  <a:schemeClr val="tx1"/>
                </a:solidFill>
              </a:rPr>
              <a:t>All </a:t>
            </a:r>
            <a:r>
              <a:rPr lang="de-DE" sz="2900" b="1" i="1" dirty="0" err="1" smtClean="0">
                <a:solidFill>
                  <a:schemeClr val="tx1"/>
                </a:solidFill>
              </a:rPr>
              <a:t>by</a:t>
            </a:r>
            <a:r>
              <a:rPr lang="de-DE" sz="2900" b="1" i="1" dirty="0" smtClean="0">
                <a:solidFill>
                  <a:schemeClr val="tx1"/>
                </a:solidFill>
              </a:rPr>
              <a:t> </a:t>
            </a:r>
            <a:r>
              <a:rPr lang="de-DE" sz="2900" b="1" i="1" dirty="0">
                <a:solidFill>
                  <a:schemeClr val="tx1"/>
                </a:solidFill>
              </a:rPr>
              <a:t>2020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900" dirty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900" dirty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900" dirty="0"/>
          </a:p>
        </p:txBody>
      </p:sp>
      <p:sp>
        <p:nvSpPr>
          <p:cNvPr id="5" name="Pfeil nach rechts 4"/>
          <p:cNvSpPr/>
          <p:nvPr/>
        </p:nvSpPr>
        <p:spPr>
          <a:xfrm>
            <a:off x="908050" y="2271713"/>
            <a:ext cx="514350" cy="4365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9" name="Pfeil nach rechts 8"/>
          <p:cNvSpPr/>
          <p:nvPr/>
        </p:nvSpPr>
        <p:spPr>
          <a:xfrm>
            <a:off x="908050" y="3365500"/>
            <a:ext cx="577850" cy="4349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0" name="Pfeil nach rechts 9"/>
          <p:cNvSpPr/>
          <p:nvPr/>
        </p:nvSpPr>
        <p:spPr>
          <a:xfrm>
            <a:off x="908050" y="4394200"/>
            <a:ext cx="577850" cy="4349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/>
        </p:nvGraphicFramePr>
        <p:xfrm>
          <a:off x="467544" y="1285860"/>
          <a:ext cx="8676456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85800" y="471488"/>
            <a:ext cx="7772400" cy="771525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de-DE" sz="2200" dirty="0"/>
              <a:t>Share </a:t>
            </a:r>
            <a:r>
              <a:rPr lang="de-DE" sz="2200" dirty="0" err="1"/>
              <a:t>of</a:t>
            </a:r>
            <a:r>
              <a:rPr lang="de-DE" sz="2200" dirty="0"/>
              <a:t> RES in final </a:t>
            </a:r>
            <a:r>
              <a:rPr lang="de-DE" sz="2200" dirty="0" err="1"/>
              <a:t>energy</a:t>
            </a:r>
            <a:r>
              <a:rPr lang="de-DE" sz="2200" dirty="0"/>
              <a:t> </a:t>
            </a:r>
            <a:r>
              <a:rPr lang="de-DE" sz="2200" dirty="0" err="1"/>
              <a:t>consumption</a:t>
            </a: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/>
              <a:t>Binding national </a:t>
            </a:r>
            <a:r>
              <a:rPr lang="de-DE" sz="2200" dirty="0" err="1"/>
              <a:t>targets</a:t>
            </a:r>
            <a:endParaRPr lang="de-DE" sz="2200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"/>
          <p:cNvSpPr>
            <a:spLocks/>
          </p:cNvSpPr>
          <p:nvPr/>
        </p:nvSpPr>
        <p:spPr bwMode="auto">
          <a:xfrm>
            <a:off x="650875" y="333375"/>
            <a:ext cx="7693025" cy="719138"/>
          </a:xfrm>
          <a:prstGeom prst="rect">
            <a:avLst/>
          </a:prstGeom>
          <a:solidFill>
            <a:srgbClr val="00B0F0"/>
          </a:solidFill>
          <a:ln w="28575">
            <a:solidFill>
              <a:srgbClr val="002060"/>
            </a:solidFill>
            <a:miter lim="800000"/>
            <a:headEnd/>
            <a:tailEnd/>
          </a:ln>
        </p:spPr>
        <p:txBody>
          <a:bodyPr lIns="0" tIns="0" rIns="28575" bIns="0"/>
          <a:lstStyle/>
          <a:p>
            <a:pPr marL="28575">
              <a:lnSpc>
                <a:spcPct val="90000"/>
              </a:lnSpc>
            </a:pPr>
            <a:r>
              <a:rPr lang="en-US" sz="2200">
                <a:solidFill>
                  <a:schemeClr val="bg1"/>
                </a:solidFill>
                <a:cs typeface="Arial" charset="0"/>
                <a:sym typeface="Arial" charset="0"/>
              </a:rPr>
              <a:t>Share of renewable energies in gross electrical consumption in European Union countries in 2009 (in %) </a:t>
            </a:r>
          </a:p>
        </p:txBody>
      </p:sp>
      <p:sp>
        <p:nvSpPr>
          <p:cNvPr id="2052" name="Rectangle 2"/>
          <p:cNvSpPr>
            <a:spLocks/>
          </p:cNvSpPr>
          <p:nvPr/>
        </p:nvSpPr>
        <p:spPr bwMode="auto">
          <a:xfrm>
            <a:off x="6161088" y="6588125"/>
            <a:ext cx="2903537" cy="171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28575" bIns="0"/>
          <a:lstStyle/>
          <a:p>
            <a:pPr marL="28575" algn="r">
              <a:lnSpc>
                <a:spcPct val="80000"/>
              </a:lnSpc>
            </a:pPr>
            <a:r>
              <a:rPr lang="en-US" sz="1200">
                <a:cs typeface="Arial" charset="0"/>
                <a:sym typeface="Arial" charset="0"/>
              </a:rPr>
              <a:t>Source : Eurostat</a:t>
            </a:r>
          </a:p>
        </p:txBody>
      </p:sp>
      <p:graphicFrame>
        <p:nvGraphicFramePr>
          <p:cNvPr id="2050" name="Object 3"/>
          <p:cNvGraphicFramePr>
            <a:graphicFrameLocks/>
          </p:cNvGraphicFramePr>
          <p:nvPr/>
        </p:nvGraphicFramePr>
        <p:xfrm>
          <a:off x="395288" y="1412875"/>
          <a:ext cx="8477250" cy="4392613"/>
        </p:xfrm>
        <a:graphic>
          <a:graphicData uri="http://schemas.openxmlformats.org/presentationml/2006/ole">
            <p:oleObj spid="_x0000_s2050" name="Diagramm" r:id="rId4" imgW="10010757" imgH="4229049" progId="MSGraph.Chart.8">
              <p:embed/>
            </p:oleObj>
          </a:graphicData>
        </a:graphic>
      </p:graphicFrame>
      <p:sp>
        <p:nvSpPr>
          <p:cNvPr id="2053" name="Rectangle 4"/>
          <p:cNvSpPr>
            <a:spLocks/>
          </p:cNvSpPr>
          <p:nvPr/>
        </p:nvSpPr>
        <p:spPr bwMode="auto">
          <a:xfrm>
            <a:off x="179388" y="836613"/>
            <a:ext cx="8001000" cy="377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28575" bIns="0"/>
          <a:lstStyle/>
          <a:p>
            <a:pPr marL="28575">
              <a:lnSpc>
                <a:spcPct val="80000"/>
              </a:lnSpc>
            </a:pPr>
            <a:r>
              <a:rPr lang="en-US">
                <a:latin typeface="Arial Bold" pitchFamily="34" charset="0"/>
                <a:sym typeface="Arial Bold" pitchFamily="34" charset="0"/>
              </a:rPr>
              <a:t>      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el 1"/>
          <p:cNvSpPr>
            <a:spLocks noGrp="1"/>
          </p:cNvSpPr>
          <p:nvPr>
            <p:ph type="title"/>
          </p:nvPr>
        </p:nvSpPr>
        <p:spPr>
          <a:xfrm>
            <a:off x="755650" y="333375"/>
            <a:ext cx="7848600" cy="431800"/>
          </a:xfrm>
        </p:spPr>
        <p:txBody>
          <a:bodyPr/>
          <a:lstStyle/>
          <a:p>
            <a:pPr eaLnBrk="1" hangingPunct="1"/>
            <a:r>
              <a:rPr lang="en-US" smtClean="0"/>
              <a:t>Projected evolution of installed renewables capacities in GW, 2010-2020</a:t>
            </a:r>
            <a:endParaRPr lang="de-DE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95288" y="5661025"/>
            <a:ext cx="7272337" cy="51117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dirty="0" smtClean="0"/>
              <a:t>Source:  European </a:t>
            </a:r>
            <a:r>
              <a:rPr lang="de-DE" dirty="0" err="1" smtClean="0"/>
              <a:t>Commission</a:t>
            </a:r>
            <a:r>
              <a:rPr lang="de-DE" dirty="0" smtClean="0"/>
              <a:t>: </a:t>
            </a:r>
            <a:r>
              <a:rPr lang="en-US" dirty="0" smtClean="0"/>
              <a:t>Priorities for 2020 and beyond ─ A Blueprint for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an integrated European energy network, p. 25</a:t>
            </a:r>
            <a:endParaRPr lang="de-DE" dirty="0"/>
          </a:p>
        </p:txBody>
      </p:sp>
      <p:pic>
        <p:nvPicPr>
          <p:cNvPr id="29699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23340" t="43741" r="22546" b="28259"/>
          <a:stretch>
            <a:fillRect/>
          </a:stretch>
        </p:blipFill>
        <p:spPr>
          <a:xfrm>
            <a:off x="233363" y="836613"/>
            <a:ext cx="8731250" cy="3887787"/>
          </a:xfrm>
          <a:ln w="12700">
            <a:solidFill>
              <a:srgbClr val="00B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el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748712" cy="431800"/>
          </a:xfrm>
        </p:spPr>
        <p:txBody>
          <a:bodyPr/>
          <a:lstStyle/>
          <a:p>
            <a:pPr eaLnBrk="1" hangingPunct="1"/>
            <a:r>
              <a:rPr lang="en-US" smtClean="0"/>
              <a:t>Projected evolution of renewables electricity generation in GW, 2010-2020</a:t>
            </a:r>
            <a:endParaRPr lang="de-DE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95288" y="5661025"/>
            <a:ext cx="7272337" cy="51117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dirty="0" smtClean="0"/>
              <a:t>Source:  European </a:t>
            </a:r>
            <a:r>
              <a:rPr lang="de-DE" dirty="0" err="1" smtClean="0"/>
              <a:t>Commission</a:t>
            </a:r>
            <a:r>
              <a:rPr lang="de-DE" dirty="0" smtClean="0"/>
              <a:t>: </a:t>
            </a:r>
            <a:r>
              <a:rPr lang="en-US" dirty="0" smtClean="0"/>
              <a:t>Priorities for 2020 and beyond ─ A Blueprint for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an integrated European energy network, p. 25</a:t>
            </a:r>
            <a:endParaRPr lang="de-DE" dirty="0"/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6063" t="42192" r="16049" b="22809"/>
          <a:stretch>
            <a:fillRect/>
          </a:stretch>
        </p:blipFill>
        <p:spPr>
          <a:xfrm>
            <a:off x="179388" y="1125538"/>
            <a:ext cx="8785225" cy="3887787"/>
          </a:xfrm>
          <a:ln w="28575">
            <a:solidFill>
              <a:srgbClr val="00B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/>
          <p:cNvSpPr>
            <a:spLocks noGrp="1"/>
          </p:cNvSpPr>
          <p:nvPr>
            <p:ph type="ctrTitle"/>
          </p:nvPr>
        </p:nvSpPr>
        <p:spPr>
          <a:xfrm flipV="1">
            <a:off x="685800" y="476250"/>
            <a:ext cx="7772400" cy="936625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27088" y="1125538"/>
            <a:ext cx="7777162" cy="3382962"/>
          </a:xfr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Based on Member States' plans, renewable energy should constitute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b="1" dirty="0" smtClean="0">
                <a:solidFill>
                  <a:schemeClr val="tx1"/>
                </a:solidFill>
              </a:rPr>
              <a:t>37%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of EU's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3600" dirty="0" err="1" smtClean="0">
                <a:solidFill>
                  <a:schemeClr val="tx1"/>
                </a:solidFill>
              </a:rPr>
              <a:t>electricity</a:t>
            </a:r>
            <a:r>
              <a:rPr lang="de-DE" sz="3600" dirty="0" smtClean="0">
                <a:solidFill>
                  <a:schemeClr val="tx1"/>
                </a:solidFill>
              </a:rPr>
              <a:t> mix </a:t>
            </a:r>
            <a:r>
              <a:rPr lang="de-DE" sz="3600" dirty="0" err="1" smtClean="0">
                <a:solidFill>
                  <a:schemeClr val="tx1"/>
                </a:solidFill>
              </a:rPr>
              <a:t>by</a:t>
            </a:r>
            <a:r>
              <a:rPr lang="de-DE" sz="3600" dirty="0" smtClean="0">
                <a:solidFill>
                  <a:schemeClr val="tx1"/>
                </a:solidFill>
              </a:rPr>
              <a:t> 2020.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el 1"/>
          <p:cNvSpPr>
            <a:spLocks noGrp="1"/>
          </p:cNvSpPr>
          <p:nvPr>
            <p:ph type="ctrTitle"/>
          </p:nvPr>
        </p:nvSpPr>
        <p:spPr>
          <a:xfrm>
            <a:off x="685800" y="1757363"/>
            <a:ext cx="7772400" cy="2700337"/>
          </a:xfrm>
        </p:spPr>
        <p:txBody>
          <a:bodyPr/>
          <a:lstStyle/>
          <a:p>
            <a:pPr eaLnBrk="1" hangingPunct="1"/>
            <a:r>
              <a:rPr lang="de-DE" smtClean="0"/>
              <a:t>100% green power!</a:t>
            </a:r>
            <a:br>
              <a:rPr lang="de-DE" smtClean="0"/>
            </a:br>
            <a:r>
              <a:rPr lang="de-DE" smtClean="0"/>
              <a:t>Utopia or a realistic vision?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/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3"/>
          <a:srcRect l="12396" t="65396" r="65157" b="17604"/>
          <a:stretch>
            <a:fillRect/>
          </a:stretch>
        </p:blipFill>
        <p:spPr bwMode="auto">
          <a:xfrm>
            <a:off x="0" y="0"/>
            <a:ext cx="18716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/>
          </p:cNvSpPr>
          <p:nvPr/>
        </p:nvSpPr>
        <p:spPr bwMode="auto">
          <a:xfrm>
            <a:off x="522288" y="2520950"/>
            <a:ext cx="8313737" cy="2525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28575" bIns="0"/>
          <a:lstStyle/>
          <a:p>
            <a:pPr marL="28575"/>
            <a:r>
              <a:rPr lang="en-US" sz="2800">
                <a:latin typeface="Arial Bold" pitchFamily="34" charset="0"/>
                <a:sym typeface="Arial Bold" pitchFamily="34" charset="0"/>
              </a:rPr>
              <a:t>According to the </a:t>
            </a:r>
            <a:r>
              <a:rPr lang="en-US" sz="2800" i="1">
                <a:latin typeface="Arial Bold" pitchFamily="34" charset="0"/>
                <a:sym typeface="Arial Bold" pitchFamily="34" charset="0"/>
              </a:rPr>
              <a:t>German Aerospace Center (study of 2006) </a:t>
            </a:r>
            <a:r>
              <a:rPr lang="en-US" sz="2800">
                <a:latin typeface="Arial Bold" pitchFamily="34" charset="0"/>
                <a:sym typeface="Arial Bold" pitchFamily="34" charset="0"/>
              </a:rPr>
              <a:t>the EU, together with Norway, Iceland, Switzerland, the West Balkan States, and Turkey have an economic potential for RES-E of around </a:t>
            </a:r>
            <a:r>
              <a:rPr lang="en-US" sz="2800" b="1">
                <a:solidFill>
                  <a:srgbClr val="92D050"/>
                </a:solidFill>
                <a:latin typeface="Arial Bold" pitchFamily="34" charset="0"/>
                <a:sym typeface="Arial Bold" pitchFamily="34" charset="0"/>
              </a:rPr>
              <a:t>5780 TWh/a</a:t>
            </a:r>
            <a:r>
              <a:rPr lang="en-US" sz="2800">
                <a:latin typeface="Arial Bold" pitchFamily="34" charset="0"/>
                <a:sym typeface="Arial Bold" pitchFamily="34" charset="0"/>
              </a:rPr>
              <a:t>.</a:t>
            </a:r>
          </a:p>
          <a:p>
            <a:pPr marL="28575"/>
            <a:endParaRPr lang="en-US" sz="2800">
              <a:latin typeface="Arial Bold" pitchFamily="34" charset="0"/>
              <a:sym typeface="Arial Bold" pitchFamily="34" charset="0"/>
            </a:endParaRPr>
          </a:p>
          <a:p>
            <a:pPr marL="28575"/>
            <a:r>
              <a:rPr lang="en-US" sz="2800">
                <a:latin typeface="Arial Bold" pitchFamily="34" charset="0"/>
                <a:sym typeface="Arial Bold" pitchFamily="34" charset="0"/>
              </a:rPr>
              <a:t>The electricity consumption of these countries was about </a:t>
            </a:r>
            <a:r>
              <a:rPr lang="en-US" sz="2800" b="1">
                <a:solidFill>
                  <a:srgbClr val="90D62F"/>
                </a:solidFill>
                <a:latin typeface="Arial Bold" pitchFamily="34" charset="0"/>
                <a:sym typeface="Arial Bold" pitchFamily="34" charset="0"/>
              </a:rPr>
              <a:t>3800 TWh/a</a:t>
            </a:r>
            <a:r>
              <a:rPr lang="en-US" sz="2800">
                <a:solidFill>
                  <a:srgbClr val="90D62F"/>
                </a:solidFill>
                <a:latin typeface="Arial Bold" pitchFamily="34" charset="0"/>
                <a:sym typeface="Arial Bold" pitchFamily="34" charset="0"/>
              </a:rPr>
              <a:t>.</a:t>
            </a:r>
          </a:p>
        </p:txBody>
      </p:sp>
      <p:sp>
        <p:nvSpPr>
          <p:cNvPr id="34818" name="Rectangle 2"/>
          <p:cNvSpPr>
            <a:spLocks/>
          </p:cNvSpPr>
          <p:nvPr/>
        </p:nvSpPr>
        <p:spPr bwMode="auto">
          <a:xfrm>
            <a:off x="522288" y="1341438"/>
            <a:ext cx="8621712" cy="900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28575" bIns="0"/>
          <a:lstStyle/>
          <a:p>
            <a:pPr marL="28575">
              <a:lnSpc>
                <a:spcPct val="80000"/>
              </a:lnSpc>
            </a:pPr>
            <a:r>
              <a:rPr lang="en-US" sz="2800">
                <a:latin typeface="Arial Bold" pitchFamily="34" charset="0"/>
                <a:sym typeface="Arial Bold" pitchFamily="34" charset="0"/>
              </a:rPr>
              <a:t>Europe’s economic potential for electricity generated from renewable energy sources </a:t>
            </a:r>
          </a:p>
        </p:txBody>
      </p:sp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3"/>
          <a:srcRect l="12396" t="65396" r="65157" b="17604"/>
          <a:stretch>
            <a:fillRect/>
          </a:stretch>
        </p:blipFill>
        <p:spPr bwMode="auto">
          <a:xfrm>
            <a:off x="0" y="0"/>
            <a:ext cx="18716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lum contrast="40000"/>
          </a:blip>
          <a:srcRect l="27976" t="34407" r="6547" b="6493"/>
          <a:stretch>
            <a:fillRect/>
          </a:stretch>
        </p:blipFill>
        <p:spPr bwMode="auto">
          <a:xfrm>
            <a:off x="0" y="714375"/>
            <a:ext cx="9215438" cy="6007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866" name="Titel 4"/>
          <p:cNvSpPr>
            <a:spLocks noGrp="1"/>
          </p:cNvSpPr>
          <p:nvPr>
            <p:ph type="title" idx="4294967295"/>
          </p:nvPr>
        </p:nvSpPr>
        <p:spPr>
          <a:xfrm>
            <a:off x="0" y="214313"/>
            <a:ext cx="8229600" cy="571500"/>
          </a:xfrm>
        </p:spPr>
        <p:txBody>
          <a:bodyPr/>
          <a:lstStyle/>
          <a:p>
            <a:pPr eaLnBrk="1" hangingPunct="1"/>
            <a:r>
              <a:rPr lang="de-DE" sz="1600" smtClean="0"/>
              <a:t>Regional distribution of the potential to generate electricity from renewable sources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/>
          </p:cNvSpPr>
          <p:nvPr/>
        </p:nvSpPr>
        <p:spPr bwMode="auto">
          <a:xfrm>
            <a:off x="585788" y="2520950"/>
            <a:ext cx="8158162" cy="3544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28575" bIns="0"/>
          <a:lstStyle/>
          <a:p>
            <a:pPr marL="28575"/>
            <a:r>
              <a:rPr lang="en-US" sz="2400">
                <a:latin typeface="Arial Bold" pitchFamily="34" charset="0"/>
                <a:sym typeface="Arial Bold" pitchFamily="34" charset="0"/>
              </a:rPr>
              <a:t>According to the </a:t>
            </a:r>
            <a:r>
              <a:rPr lang="en-US" sz="2400" b="1" i="1">
                <a:latin typeface="Arial Bold" pitchFamily="34" charset="0"/>
                <a:sym typeface="Arial Bold" pitchFamily="34" charset="0"/>
              </a:rPr>
              <a:t>European Environment Agency </a:t>
            </a:r>
            <a:r>
              <a:rPr lang="en-US" sz="2400">
                <a:latin typeface="Arial Bold" pitchFamily="34" charset="0"/>
                <a:sym typeface="Arial Bold" pitchFamily="34" charset="0"/>
              </a:rPr>
              <a:t>the EU, Norway, Switzerland and Turkey together have a competitive wind power potential for 2020 (2030)</a:t>
            </a:r>
          </a:p>
          <a:p>
            <a:pPr marL="28575"/>
            <a:r>
              <a:rPr lang="en-US" sz="2400">
                <a:latin typeface="Arial Bold" pitchFamily="34" charset="0"/>
                <a:sym typeface="Arial Bold" pitchFamily="34" charset="0"/>
              </a:rPr>
              <a:t>Onshore of </a:t>
            </a:r>
            <a:r>
              <a:rPr lang="en-US" sz="2400" b="1">
                <a:solidFill>
                  <a:srgbClr val="92D050"/>
                </a:solidFill>
                <a:latin typeface="Arial Bold" pitchFamily="34" charset="0"/>
                <a:sym typeface="Arial Bold" pitchFamily="34" charset="0"/>
              </a:rPr>
              <a:t>9600 ( 27 000)TWh</a:t>
            </a:r>
          </a:p>
          <a:p>
            <a:pPr marL="28575"/>
            <a:r>
              <a:rPr lang="en-US" sz="2400">
                <a:latin typeface="Arial Bold" pitchFamily="34" charset="0"/>
                <a:sym typeface="Arial Bold" pitchFamily="34" charset="0"/>
              </a:rPr>
              <a:t>Offshore of </a:t>
            </a:r>
            <a:r>
              <a:rPr lang="en-US" sz="2400" b="1">
                <a:solidFill>
                  <a:srgbClr val="92D050"/>
                </a:solidFill>
                <a:latin typeface="Arial Bold" pitchFamily="34" charset="0"/>
                <a:sym typeface="Arial Bold" pitchFamily="34" charset="0"/>
              </a:rPr>
              <a:t>2600 (   3 000) TWh</a:t>
            </a:r>
          </a:p>
          <a:p>
            <a:pPr marL="28575"/>
            <a:endParaRPr lang="en-US" sz="2400">
              <a:latin typeface="Arial Bold" pitchFamily="34" charset="0"/>
              <a:sym typeface="Arial Bold" pitchFamily="34" charset="0"/>
            </a:endParaRPr>
          </a:p>
          <a:p>
            <a:pPr marL="28575"/>
            <a:r>
              <a:rPr lang="en-US" sz="2400">
                <a:latin typeface="Arial Bold" pitchFamily="34" charset="0"/>
                <a:sym typeface="Arial Bold" pitchFamily="34" charset="0"/>
              </a:rPr>
              <a:t>The current electricity consumption of these countries is about 3550 TWh/a.</a:t>
            </a:r>
          </a:p>
          <a:p>
            <a:pPr marL="28575"/>
            <a:endParaRPr lang="en-US">
              <a:latin typeface="Arial Bold" pitchFamily="34" charset="0"/>
              <a:sym typeface="Arial Bold" pitchFamily="34" charset="0"/>
            </a:endParaRPr>
          </a:p>
        </p:txBody>
      </p:sp>
      <p:sp>
        <p:nvSpPr>
          <p:cNvPr id="38914" name="Rectangle 2"/>
          <p:cNvSpPr>
            <a:spLocks/>
          </p:cNvSpPr>
          <p:nvPr/>
        </p:nvSpPr>
        <p:spPr bwMode="auto">
          <a:xfrm>
            <a:off x="539750" y="1341438"/>
            <a:ext cx="8358188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28575" bIns="0"/>
          <a:lstStyle/>
          <a:p>
            <a:pPr marL="28575">
              <a:lnSpc>
                <a:spcPct val="80000"/>
              </a:lnSpc>
            </a:pPr>
            <a:r>
              <a:rPr lang="en-US" sz="2400">
                <a:latin typeface="Arial Bold" pitchFamily="34" charset="0"/>
                <a:sym typeface="Arial Bold" pitchFamily="34" charset="0"/>
              </a:rPr>
              <a:t>Europe’s competitive potential of wind energy </a:t>
            </a:r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3"/>
          <a:srcRect l="12396" t="65396" r="65157" b="17604"/>
          <a:stretch>
            <a:fillRect/>
          </a:stretch>
        </p:blipFill>
        <p:spPr bwMode="auto">
          <a:xfrm>
            <a:off x="0" y="0"/>
            <a:ext cx="18716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/>
          </p:cNvSpPr>
          <p:nvPr/>
        </p:nvSpPr>
        <p:spPr bwMode="auto">
          <a:xfrm>
            <a:off x="522288" y="2520950"/>
            <a:ext cx="8313737" cy="2276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28575" bIns="0"/>
          <a:lstStyle/>
          <a:p>
            <a:pPr marL="28575"/>
            <a:r>
              <a:rPr lang="en-US" sz="2800">
                <a:latin typeface="Arial Bold" pitchFamily="34" charset="0"/>
                <a:sym typeface="Arial Bold" pitchFamily="34" charset="0"/>
              </a:rPr>
              <a:t>According to a recent study of the </a:t>
            </a:r>
            <a:r>
              <a:rPr lang="en-US" sz="2800" i="1">
                <a:latin typeface="Arial Bold" pitchFamily="34" charset="0"/>
                <a:sym typeface="Arial Bold" pitchFamily="34" charset="0"/>
              </a:rPr>
              <a:t>German Aerospace Center  (commissioned by the German Advisory Council on the Environment) Europe (without Russia) </a:t>
            </a:r>
            <a:r>
              <a:rPr lang="en-US" sz="2800">
                <a:latin typeface="Arial Bold" pitchFamily="34" charset="0"/>
                <a:sym typeface="Arial Bold" pitchFamily="34" charset="0"/>
              </a:rPr>
              <a:t>together with North- African countries have an economic potential for RES-E of around </a:t>
            </a:r>
            <a:r>
              <a:rPr lang="en-US" sz="2800" b="1">
                <a:solidFill>
                  <a:srgbClr val="92D050"/>
                </a:solidFill>
                <a:latin typeface="Arial Bold" pitchFamily="34" charset="0"/>
                <a:sym typeface="Arial Bold" pitchFamily="34" charset="0"/>
              </a:rPr>
              <a:t>105 000 TWh/a</a:t>
            </a:r>
            <a:r>
              <a:rPr lang="en-US" sz="2800">
                <a:latin typeface="Arial Bold" pitchFamily="34" charset="0"/>
                <a:sym typeface="Arial Bold" pitchFamily="34" charset="0"/>
              </a:rPr>
              <a:t>.</a:t>
            </a:r>
          </a:p>
          <a:p>
            <a:pPr marL="28575"/>
            <a:endParaRPr lang="en-US" sz="2800">
              <a:latin typeface="Arial Bold" pitchFamily="34" charset="0"/>
              <a:sym typeface="Arial Bold" pitchFamily="34" charset="0"/>
            </a:endParaRPr>
          </a:p>
          <a:p>
            <a:pPr marL="28575"/>
            <a:r>
              <a:rPr lang="en-US" sz="2800">
                <a:latin typeface="Arial Bold" pitchFamily="34" charset="0"/>
                <a:sym typeface="Arial Bold" pitchFamily="34" charset="0"/>
              </a:rPr>
              <a:t>The use of 2 % of this potential would be sufficient to cover the electricity demand of the region</a:t>
            </a:r>
            <a:endParaRPr lang="en-US" sz="2800">
              <a:solidFill>
                <a:srgbClr val="90D62F"/>
              </a:solidFill>
              <a:latin typeface="Arial Bold" pitchFamily="34" charset="0"/>
              <a:sym typeface="Arial Bold" pitchFamily="34" charset="0"/>
            </a:endParaRPr>
          </a:p>
        </p:txBody>
      </p:sp>
      <p:sp>
        <p:nvSpPr>
          <p:cNvPr id="40962" name="Rectangle 2"/>
          <p:cNvSpPr>
            <a:spLocks/>
          </p:cNvSpPr>
          <p:nvPr/>
        </p:nvSpPr>
        <p:spPr bwMode="auto">
          <a:xfrm>
            <a:off x="522288" y="1308100"/>
            <a:ext cx="8621712" cy="900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28575" bIns="0"/>
          <a:lstStyle/>
          <a:p>
            <a:pPr marL="28575">
              <a:lnSpc>
                <a:spcPct val="80000"/>
              </a:lnSpc>
            </a:pPr>
            <a:r>
              <a:rPr lang="en-US" sz="2800">
                <a:latin typeface="Arial Bold" pitchFamily="34" charset="0"/>
                <a:sym typeface="Arial Bold" pitchFamily="34" charset="0"/>
              </a:rPr>
              <a:t>Europe’s economic potential for electricity generated from renewable energy sources </a:t>
            </a:r>
          </a:p>
        </p:txBody>
      </p:sp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3"/>
          <a:srcRect l="12396" t="65396" r="65157" b="17604"/>
          <a:stretch>
            <a:fillRect/>
          </a:stretch>
        </p:blipFill>
        <p:spPr bwMode="auto">
          <a:xfrm>
            <a:off x="0" y="0"/>
            <a:ext cx="18716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4"/>
          <p:cNvPicPr>
            <a:picLocks noChangeAspect="1" noChangeArrowheads="1"/>
          </p:cNvPicPr>
          <p:nvPr/>
        </p:nvPicPr>
        <p:blipFill>
          <a:blip r:embed="rId2"/>
          <a:srcRect l="12396" t="65396" r="65157" b="17604"/>
          <a:stretch>
            <a:fillRect/>
          </a:stretch>
        </p:blipFill>
        <p:spPr bwMode="auto">
          <a:xfrm>
            <a:off x="0" y="0"/>
            <a:ext cx="2193925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itel 5"/>
          <p:cNvSpPr>
            <a:spLocks noGrp="1"/>
          </p:cNvSpPr>
          <p:nvPr>
            <p:ph type="ctrTitle"/>
          </p:nvPr>
        </p:nvSpPr>
        <p:spPr>
          <a:xfrm>
            <a:off x="457200" y="2263775"/>
            <a:ext cx="8423275" cy="971550"/>
          </a:xfrm>
        </p:spPr>
        <p:txBody>
          <a:bodyPr rtlCol="0" anchor="t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900" dirty="0" err="1">
                <a:latin typeface="Arial" charset="0"/>
                <a:cs typeface="Arial" charset="0"/>
              </a:rPr>
              <a:t>Let‘s</a:t>
            </a:r>
            <a:r>
              <a:rPr lang="de-DE" sz="2900" dirty="0">
                <a:latin typeface="Arial" charset="0"/>
                <a:cs typeface="Arial" charset="0"/>
              </a:rPr>
              <a:t> </a:t>
            </a:r>
            <a:r>
              <a:rPr lang="de-DE" sz="2900" dirty="0" err="1">
                <a:latin typeface="Arial" charset="0"/>
                <a:cs typeface="Arial" charset="0"/>
              </a:rPr>
              <a:t>put</a:t>
            </a:r>
            <a:r>
              <a:rPr lang="de-DE" sz="2900" dirty="0">
                <a:latin typeface="Arial" charset="0"/>
                <a:cs typeface="Arial" charset="0"/>
              </a:rPr>
              <a:t> </a:t>
            </a:r>
            <a:r>
              <a:rPr lang="de-DE" sz="2900" dirty="0" err="1">
                <a:latin typeface="Arial" charset="0"/>
                <a:cs typeface="Arial" charset="0"/>
              </a:rPr>
              <a:t>the</a:t>
            </a:r>
            <a:r>
              <a:rPr lang="de-DE" sz="2900" dirty="0">
                <a:latin typeface="Arial" charset="0"/>
                <a:cs typeface="Arial" charset="0"/>
              </a:rPr>
              <a:t> </a:t>
            </a:r>
            <a:r>
              <a:rPr lang="de-DE" sz="2900" dirty="0" err="1">
                <a:latin typeface="Arial" charset="0"/>
                <a:cs typeface="Arial" charset="0"/>
              </a:rPr>
              <a:t>vision</a:t>
            </a:r>
            <a:r>
              <a:rPr lang="de-DE" sz="2900" dirty="0">
                <a:latin typeface="Arial" charset="0"/>
                <a:cs typeface="Arial" charset="0"/>
              </a:rPr>
              <a:t> </a:t>
            </a:r>
            <a:r>
              <a:rPr lang="de-DE" sz="2900" dirty="0" err="1">
                <a:latin typeface="Arial" charset="0"/>
                <a:cs typeface="Arial" charset="0"/>
              </a:rPr>
              <a:t>into</a:t>
            </a:r>
            <a:r>
              <a:rPr lang="de-DE" sz="2900" dirty="0">
                <a:latin typeface="Arial" charset="0"/>
                <a:cs typeface="Arial" charset="0"/>
              </a:rPr>
              <a:t> </a:t>
            </a:r>
            <a:r>
              <a:rPr lang="de-DE" sz="2900" dirty="0" err="1">
                <a:latin typeface="Arial" charset="0"/>
                <a:cs typeface="Arial" charset="0"/>
              </a:rPr>
              <a:t>reality</a:t>
            </a:r>
            <a:r>
              <a:rPr lang="de-DE" sz="2900" dirty="0">
                <a:latin typeface="Arial" charset="0"/>
                <a:cs typeface="Arial" charset="0"/>
              </a:rPr>
              <a:t>!</a:t>
            </a:r>
            <a:br>
              <a:rPr lang="de-DE" sz="2900" dirty="0">
                <a:latin typeface="Arial" charset="0"/>
                <a:cs typeface="Arial" charset="0"/>
              </a:rPr>
            </a:br>
            <a:r>
              <a:rPr lang="de-DE" sz="2900" dirty="0">
                <a:solidFill>
                  <a:srgbClr val="33CC33"/>
                </a:solidFill>
                <a:latin typeface="Arial" charset="0"/>
                <a:cs typeface="Arial" charset="0"/>
              </a:rPr>
              <a:t/>
            </a:r>
            <a:br>
              <a:rPr lang="de-DE" sz="2900" dirty="0">
                <a:solidFill>
                  <a:srgbClr val="33CC33"/>
                </a:solidFill>
                <a:latin typeface="Arial" charset="0"/>
                <a:cs typeface="Arial" charset="0"/>
              </a:rPr>
            </a:br>
            <a:r>
              <a:rPr lang="de-DE" sz="2900" dirty="0">
                <a:solidFill>
                  <a:srgbClr val="33CC33"/>
                </a:solidFill>
                <a:latin typeface="Arial" charset="0"/>
                <a:cs typeface="Arial" charset="0"/>
              </a:rPr>
              <a:t/>
            </a:r>
            <a:br>
              <a:rPr lang="de-DE" sz="2900" dirty="0">
                <a:solidFill>
                  <a:srgbClr val="33CC33"/>
                </a:solidFill>
                <a:latin typeface="Arial" charset="0"/>
                <a:cs typeface="Arial" charset="0"/>
              </a:rPr>
            </a:br>
            <a:endParaRPr lang="de-DE" sz="2900" dirty="0">
              <a:solidFill>
                <a:srgbClr val="33CC33"/>
              </a:solidFill>
              <a:latin typeface="Arial" charset="0"/>
              <a:cs typeface="Arial" charset="0"/>
            </a:endParaRPr>
          </a:p>
        </p:txBody>
      </p:sp>
      <p:sp>
        <p:nvSpPr>
          <p:cNvPr id="22532" name="Untertitel 6"/>
          <p:cNvSpPr>
            <a:spLocks noGrp="1"/>
          </p:cNvSpPr>
          <p:nvPr>
            <p:ph type="subTitle" idx="1"/>
          </p:nvPr>
        </p:nvSpPr>
        <p:spPr>
          <a:xfrm>
            <a:off x="650875" y="5084763"/>
            <a:ext cx="7972425" cy="554037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b="1" dirty="0" smtClean="0">
                <a:solidFill>
                  <a:srgbClr val="00B050"/>
                </a:solidFill>
              </a:rPr>
              <a:t>http://www.erene.org/</a:t>
            </a:r>
          </a:p>
        </p:txBody>
      </p:sp>
      <p:pic>
        <p:nvPicPr>
          <p:cNvPr id="4301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613" y="2997200"/>
            <a:ext cx="5775325" cy="179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Hyperion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Larissa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488</Words>
  <Application>Microsoft Office PowerPoint</Application>
  <PresentationFormat>On-screen Show (4:3)</PresentationFormat>
  <Paragraphs>76</Paragraphs>
  <Slides>19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Arial Bold</vt:lpstr>
      <vt:lpstr>Larissa-Design</vt:lpstr>
      <vt:lpstr>Diagramm</vt:lpstr>
      <vt:lpstr>Michaele Schreyer Chair of the  Supervisory Board of the Heinrich Böll Foundation</vt:lpstr>
      <vt:lpstr>Slide 2</vt:lpstr>
      <vt:lpstr>Nuclear Power in the EU</vt:lpstr>
      <vt:lpstr>Slide 4</vt:lpstr>
      <vt:lpstr>Slide 5</vt:lpstr>
      <vt:lpstr>The World Nuclear Industry Status Report 2010–2011  By Mycle Schneider , Antony Froggatt, Steve Thomas</vt:lpstr>
      <vt:lpstr>Changes over time  regarding the use of nuclear energy in the EU</vt:lpstr>
      <vt:lpstr>The 20 : 20: 20 EU Energy Package </vt:lpstr>
      <vt:lpstr>Share of RES in final energy consumption Binding national targets</vt:lpstr>
      <vt:lpstr>Slide 10</vt:lpstr>
      <vt:lpstr>Projected evolution of installed renewables capacities in GW, 2010-2020</vt:lpstr>
      <vt:lpstr>Projected evolution of renewables electricity generation in GW, 2010-2020</vt:lpstr>
      <vt:lpstr>Slide 13</vt:lpstr>
      <vt:lpstr>100% green power! Utopia or a realistic vision?</vt:lpstr>
      <vt:lpstr>Slide 15</vt:lpstr>
      <vt:lpstr>Regional distribution of the potential to generate electricity from renewable sources</vt:lpstr>
      <vt:lpstr>Slide 17</vt:lpstr>
      <vt:lpstr>Slide 18</vt:lpstr>
      <vt:lpstr>Let‘s put the vision into reality!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Michaele Schreyer Chair of the  Supervisory Board of the Heinrich Böll Foundation</dc:title>
  <dc:creator>Michaele</dc:creator>
  <cp:lastModifiedBy>clive Mervis</cp:lastModifiedBy>
  <cp:revision>7</cp:revision>
  <dcterms:created xsi:type="dcterms:W3CDTF">2011-12-04T06:32:36Z</dcterms:created>
  <dcterms:modified xsi:type="dcterms:W3CDTF">2011-12-06T23:36:02Z</dcterms:modified>
</cp:coreProperties>
</file>