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1" r:id="rId2"/>
  </p:sldMasterIdLst>
  <p:notesMasterIdLst>
    <p:notesMasterId r:id="rId20"/>
  </p:notesMasterIdLst>
  <p:handoutMasterIdLst>
    <p:handoutMasterId r:id="rId21"/>
  </p:handoutMasterIdLst>
  <p:sldIdLst>
    <p:sldId id="324" r:id="rId3"/>
    <p:sldId id="369" r:id="rId4"/>
    <p:sldId id="367" r:id="rId5"/>
    <p:sldId id="372" r:id="rId6"/>
    <p:sldId id="368" r:id="rId7"/>
    <p:sldId id="371" r:id="rId8"/>
    <p:sldId id="370" r:id="rId9"/>
    <p:sldId id="378" r:id="rId10"/>
    <p:sldId id="346" r:id="rId11"/>
    <p:sldId id="373" r:id="rId12"/>
    <p:sldId id="366" r:id="rId13"/>
    <p:sldId id="375" r:id="rId14"/>
    <p:sldId id="376" r:id="rId15"/>
    <p:sldId id="380" r:id="rId16"/>
    <p:sldId id="374" r:id="rId17"/>
    <p:sldId id="377" r:id="rId18"/>
    <p:sldId id="379" r:id="rId19"/>
  </p:sldIdLst>
  <p:sldSz cx="9144000" cy="6858000" type="screen4x3"/>
  <p:notesSz cx="6797675" cy="9926638"/>
  <p:defaultTextStyle>
    <a:defPPr>
      <a:defRPr lang="ja-JP"/>
    </a:defPPr>
    <a:lvl1pPr algn="l" rtl="0" fontAlgn="base">
      <a:spcBef>
        <a:spcPct val="0"/>
      </a:spcBef>
      <a:spcAft>
        <a:spcPct val="0"/>
      </a:spcAft>
      <a:defRPr kumimoji="1" kern="1200">
        <a:solidFill>
          <a:schemeClr val="tx1"/>
        </a:solidFill>
        <a:latin typeface="Arial" charset="0"/>
        <a:ea typeface="ＭＳ Ｐゴシック"/>
        <a:cs typeface="ＭＳ Ｐゴシック"/>
      </a:defRPr>
    </a:lvl1pPr>
    <a:lvl2pPr marL="457200" algn="l" rtl="0" fontAlgn="base">
      <a:spcBef>
        <a:spcPct val="0"/>
      </a:spcBef>
      <a:spcAft>
        <a:spcPct val="0"/>
      </a:spcAft>
      <a:defRPr kumimoji="1" kern="1200">
        <a:solidFill>
          <a:schemeClr val="tx1"/>
        </a:solidFill>
        <a:latin typeface="Arial" charset="0"/>
        <a:ea typeface="ＭＳ Ｐゴシック"/>
        <a:cs typeface="ＭＳ Ｐゴシック"/>
      </a:defRPr>
    </a:lvl2pPr>
    <a:lvl3pPr marL="914400" algn="l" rtl="0" fontAlgn="base">
      <a:spcBef>
        <a:spcPct val="0"/>
      </a:spcBef>
      <a:spcAft>
        <a:spcPct val="0"/>
      </a:spcAft>
      <a:defRPr kumimoji="1" kern="1200">
        <a:solidFill>
          <a:schemeClr val="tx1"/>
        </a:solidFill>
        <a:latin typeface="Arial" charset="0"/>
        <a:ea typeface="ＭＳ Ｐゴシック"/>
        <a:cs typeface="ＭＳ Ｐゴシック"/>
      </a:defRPr>
    </a:lvl3pPr>
    <a:lvl4pPr marL="1371600" algn="l" rtl="0" fontAlgn="base">
      <a:spcBef>
        <a:spcPct val="0"/>
      </a:spcBef>
      <a:spcAft>
        <a:spcPct val="0"/>
      </a:spcAft>
      <a:defRPr kumimoji="1" kern="1200">
        <a:solidFill>
          <a:schemeClr val="tx1"/>
        </a:solidFill>
        <a:latin typeface="Arial" charset="0"/>
        <a:ea typeface="ＭＳ Ｐゴシック"/>
        <a:cs typeface="ＭＳ Ｐゴシック"/>
      </a:defRPr>
    </a:lvl4pPr>
    <a:lvl5pPr marL="1828800" algn="l" rtl="0" fontAlgn="base">
      <a:spcBef>
        <a:spcPct val="0"/>
      </a:spcBef>
      <a:spcAft>
        <a:spcPct val="0"/>
      </a:spcAft>
      <a:defRPr kumimoji="1" kern="1200">
        <a:solidFill>
          <a:schemeClr val="tx1"/>
        </a:solidFill>
        <a:latin typeface="Arial" charset="0"/>
        <a:ea typeface="ＭＳ Ｐゴシック"/>
        <a:cs typeface="ＭＳ Ｐゴシック"/>
      </a:defRPr>
    </a:lvl5pPr>
    <a:lvl6pPr marL="2286000" algn="l" defTabSz="914400" rtl="0" eaLnBrk="1" latinLnBrk="0" hangingPunct="1">
      <a:defRPr kumimoji="1" kern="1200">
        <a:solidFill>
          <a:schemeClr val="tx1"/>
        </a:solidFill>
        <a:latin typeface="Arial" charset="0"/>
        <a:ea typeface="ＭＳ Ｐゴシック"/>
        <a:cs typeface="ＭＳ Ｐゴシック"/>
      </a:defRPr>
    </a:lvl6pPr>
    <a:lvl7pPr marL="2743200" algn="l" defTabSz="914400" rtl="0" eaLnBrk="1" latinLnBrk="0" hangingPunct="1">
      <a:defRPr kumimoji="1" kern="1200">
        <a:solidFill>
          <a:schemeClr val="tx1"/>
        </a:solidFill>
        <a:latin typeface="Arial" charset="0"/>
        <a:ea typeface="ＭＳ Ｐゴシック"/>
        <a:cs typeface="ＭＳ Ｐゴシック"/>
      </a:defRPr>
    </a:lvl7pPr>
    <a:lvl8pPr marL="3200400" algn="l" defTabSz="914400" rtl="0" eaLnBrk="1" latinLnBrk="0" hangingPunct="1">
      <a:defRPr kumimoji="1" kern="1200">
        <a:solidFill>
          <a:schemeClr val="tx1"/>
        </a:solidFill>
        <a:latin typeface="Arial" charset="0"/>
        <a:ea typeface="ＭＳ Ｐゴシック"/>
        <a:cs typeface="ＭＳ Ｐゴシック"/>
      </a:defRPr>
    </a:lvl8pPr>
    <a:lvl9pPr marL="3657600" algn="l" defTabSz="914400" rtl="0" eaLnBrk="1" latinLnBrk="0" hangingPunct="1">
      <a:defRPr kumimoji="1" kern="1200">
        <a:solidFill>
          <a:schemeClr val="tx1"/>
        </a:solidFill>
        <a:latin typeface="Arial"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D69A"/>
    <a:srgbClr val="FCE1BA"/>
    <a:srgbClr val="FDECD3"/>
    <a:srgbClr val="FCDEB2"/>
    <a:srgbClr val="FDD8C3"/>
    <a:srgbClr val="CC6600"/>
    <a:srgbClr val="CC9900"/>
    <a:srgbClr val="000000"/>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605" autoAdjust="0"/>
  </p:normalViewPr>
  <p:slideViewPr>
    <p:cSldViewPr>
      <p:cViewPr>
        <p:scale>
          <a:sx n="60" d="100"/>
          <a:sy n="60" d="100"/>
        </p:scale>
        <p:origin x="-786" y="-30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10" d="100"/>
          <a:sy n="110" d="100"/>
        </p:scale>
        <p:origin x="-1344" y="-72"/>
      </p:cViewPr>
      <p:guideLst>
        <p:guide orient="horz" pos="3126"/>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khirata-note\Documents\my%20document\&#12487;&#12540;&#12479;\&#12456;&#12493;&#12523;&#12462;&#12540;&#38656;&#32102;\213-1-17_&#30707;&#28845;&#12398;&#29992;&#36884;&#21029;&#28040;&#36027;&#37327;&#12398;&#25512;&#31227;.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ZA"/>
  <c:chart>
    <c:plotArea>
      <c:layout>
        <c:manualLayout>
          <c:layoutTarget val="inner"/>
          <c:xMode val="edge"/>
          <c:yMode val="edge"/>
          <c:x val="9.2548076923077066E-2"/>
          <c:y val="0.10290237467018469"/>
          <c:w val="0.59975961538461564"/>
          <c:h val="0.74934036939314064"/>
        </c:manualLayout>
      </c:layout>
      <c:barChart>
        <c:barDir val="col"/>
        <c:grouping val="stacked"/>
        <c:ser>
          <c:idx val="13"/>
          <c:order val="0"/>
          <c:tx>
            <c:strRef>
              <c:f>図用データ!$A$4</c:f>
              <c:strCache>
                <c:ptCount val="1"/>
                <c:pt idx="0">
                  <c:v> 総販売量（左軸）</c:v>
                </c:pt>
              </c:strCache>
            </c:strRef>
          </c:tx>
          <c:spPr>
            <a:solidFill>
              <a:srgbClr val="FFFFCC"/>
            </a:solidFill>
            <a:ln w="12700">
              <a:solidFill>
                <a:srgbClr val="000000"/>
              </a:solidFill>
              <a:prstDash val="solid"/>
            </a:ln>
          </c:spPr>
          <c:cat>
            <c:strRef>
              <c:f>図用データ!$B$3:$AS$3</c:f>
              <c:strCache>
                <c:ptCount val="44"/>
                <c:pt idx="0">
                  <c:v>65</c:v>
                </c:pt>
                <c:pt idx="5">
                  <c:v>70</c:v>
                </c:pt>
                <c:pt idx="10">
                  <c:v>75</c:v>
                </c:pt>
                <c:pt idx="15">
                  <c:v>80</c:v>
                </c:pt>
                <c:pt idx="20">
                  <c:v>85</c:v>
                </c:pt>
                <c:pt idx="25">
                  <c:v>90</c:v>
                </c:pt>
                <c:pt idx="30">
                  <c:v>95</c:v>
                </c:pt>
                <c:pt idx="35">
                  <c:v>00</c:v>
                </c:pt>
                <c:pt idx="40">
                  <c:v>05</c:v>
                </c:pt>
                <c:pt idx="43">
                  <c:v>08</c:v>
                </c:pt>
              </c:strCache>
            </c:strRef>
          </c:cat>
          <c:val>
            <c:numRef>
              <c:f>図用データ!$B$4:$AS$4</c:f>
              <c:numCache>
                <c:formatCode>#,##0_);[Red]\(#,##0\)</c:formatCode>
                <c:ptCount val="44"/>
                <c:pt idx="0">
                  <c:v>69775</c:v>
                </c:pt>
                <c:pt idx="1">
                  <c:v>72445</c:v>
                </c:pt>
                <c:pt idx="2">
                  <c:v>79677</c:v>
                </c:pt>
                <c:pt idx="3">
                  <c:v>84263</c:v>
                </c:pt>
                <c:pt idx="4">
                  <c:v>88248</c:v>
                </c:pt>
                <c:pt idx="5">
                  <c:v>89114</c:v>
                </c:pt>
                <c:pt idx="6">
                  <c:v>77573</c:v>
                </c:pt>
                <c:pt idx="7">
                  <c:v>76764</c:v>
                </c:pt>
                <c:pt idx="8">
                  <c:v>81164</c:v>
                </c:pt>
                <c:pt idx="9">
                  <c:v>85837</c:v>
                </c:pt>
                <c:pt idx="10">
                  <c:v>81443</c:v>
                </c:pt>
                <c:pt idx="11">
                  <c:v>79254</c:v>
                </c:pt>
                <c:pt idx="12">
                  <c:v>75627</c:v>
                </c:pt>
                <c:pt idx="13">
                  <c:v>69862</c:v>
                </c:pt>
                <c:pt idx="14">
                  <c:v>77187</c:v>
                </c:pt>
                <c:pt idx="15">
                  <c:v>92405</c:v>
                </c:pt>
                <c:pt idx="16">
                  <c:v>97084</c:v>
                </c:pt>
                <c:pt idx="17">
                  <c:v>94681</c:v>
                </c:pt>
                <c:pt idx="18">
                  <c:v>96553</c:v>
                </c:pt>
                <c:pt idx="19">
                  <c:v>106234</c:v>
                </c:pt>
                <c:pt idx="20">
                  <c:v>110940</c:v>
                </c:pt>
                <c:pt idx="21">
                  <c:v>103377</c:v>
                </c:pt>
                <c:pt idx="22">
                  <c:v>107426</c:v>
                </c:pt>
                <c:pt idx="23">
                  <c:v>114219</c:v>
                </c:pt>
                <c:pt idx="24">
                  <c:v>113331</c:v>
                </c:pt>
                <c:pt idx="25">
                  <c:v>115170</c:v>
                </c:pt>
                <c:pt idx="26">
                  <c:v>118956</c:v>
                </c:pt>
                <c:pt idx="27">
                  <c:v>115971</c:v>
                </c:pt>
                <c:pt idx="28">
                  <c:v>117625.308</c:v>
                </c:pt>
                <c:pt idx="29">
                  <c:v>126229.22</c:v>
                </c:pt>
                <c:pt idx="30">
                  <c:v>130272.061</c:v>
                </c:pt>
                <c:pt idx="31">
                  <c:v>131439</c:v>
                </c:pt>
                <c:pt idx="32">
                  <c:v>137283</c:v>
                </c:pt>
                <c:pt idx="33">
                  <c:v>130069</c:v>
                </c:pt>
                <c:pt idx="34">
                  <c:v>139674</c:v>
                </c:pt>
                <c:pt idx="35">
                  <c:v>152290</c:v>
                </c:pt>
                <c:pt idx="36">
                  <c:v>156668.98910996108</c:v>
                </c:pt>
                <c:pt idx="37">
                  <c:v>162677.88047486861</c:v>
                </c:pt>
                <c:pt idx="38">
                  <c:v>168127.9264491004</c:v>
                </c:pt>
                <c:pt idx="39" formatCode="#,##0.0;[Red]\-#,##0.0">
                  <c:v>179239.796864036</c:v>
                </c:pt>
                <c:pt idx="40" formatCode="#,##0.0;[Red]\-#,##0.0">
                  <c:v>177086</c:v>
                </c:pt>
                <c:pt idx="41" formatCode="#,##0.0;[Red]\-#,##0.0">
                  <c:v>182278</c:v>
                </c:pt>
                <c:pt idx="42" formatCode="#,##0.0;[Red]\-#,##0.0">
                  <c:v>189425</c:v>
                </c:pt>
                <c:pt idx="43" formatCode="#,##0.0;[Red]\-#,##0.0">
                  <c:v>183358.57350339598</c:v>
                </c:pt>
              </c:numCache>
            </c:numRef>
          </c:val>
        </c:ser>
        <c:gapWidth val="50"/>
        <c:overlap val="100"/>
        <c:axId val="56697984"/>
        <c:axId val="56699904"/>
      </c:barChart>
      <c:lineChart>
        <c:grouping val="standard"/>
        <c:ser>
          <c:idx val="5"/>
          <c:order val="1"/>
          <c:tx>
            <c:strRef>
              <c:f>図用データ!$A$5</c:f>
              <c:strCache>
                <c:ptCount val="1"/>
                <c:pt idx="0">
                  <c:v> コークス（右軸）</c:v>
                </c:pt>
              </c:strCache>
            </c:strRef>
          </c:tx>
          <c:spPr>
            <a:ln w="12700">
              <a:solidFill>
                <a:srgbClr val="993366"/>
              </a:solidFill>
              <a:prstDash val="solid"/>
            </a:ln>
          </c:spPr>
          <c:marker>
            <c:symbol val="square"/>
            <c:size val="5"/>
            <c:spPr>
              <a:solidFill>
                <a:srgbClr val="993366"/>
              </a:solidFill>
              <a:ln>
                <a:solidFill>
                  <a:srgbClr val="993366"/>
                </a:solidFill>
                <a:prstDash val="solid"/>
              </a:ln>
            </c:spPr>
          </c:marker>
          <c:cat>
            <c:strRef>
              <c:f>図用データ!$B$3:$AS$3</c:f>
              <c:strCache>
                <c:ptCount val="44"/>
                <c:pt idx="0">
                  <c:v>65</c:v>
                </c:pt>
                <c:pt idx="5">
                  <c:v>70</c:v>
                </c:pt>
                <c:pt idx="10">
                  <c:v>75</c:v>
                </c:pt>
                <c:pt idx="15">
                  <c:v>80</c:v>
                </c:pt>
                <c:pt idx="20">
                  <c:v>85</c:v>
                </c:pt>
                <c:pt idx="25">
                  <c:v>90</c:v>
                </c:pt>
                <c:pt idx="30">
                  <c:v>95</c:v>
                </c:pt>
                <c:pt idx="35">
                  <c:v>00</c:v>
                </c:pt>
                <c:pt idx="40">
                  <c:v>05</c:v>
                </c:pt>
                <c:pt idx="43">
                  <c:v>08</c:v>
                </c:pt>
              </c:strCache>
            </c:strRef>
          </c:cat>
          <c:val>
            <c:numRef>
              <c:f>図用データ!$B$5:$AS$5</c:f>
              <c:numCache>
                <c:formatCode>#,##0_);[Red]\(#,##0\)</c:formatCode>
                <c:ptCount val="44"/>
                <c:pt idx="0">
                  <c:v>3073</c:v>
                </c:pt>
                <c:pt idx="1">
                  <c:v>3109</c:v>
                </c:pt>
                <c:pt idx="2">
                  <c:v>3363</c:v>
                </c:pt>
                <c:pt idx="3">
                  <c:v>3450</c:v>
                </c:pt>
                <c:pt idx="4">
                  <c:v>3423</c:v>
                </c:pt>
                <c:pt idx="5">
                  <c:v>3901</c:v>
                </c:pt>
                <c:pt idx="6">
                  <c:v>2986</c:v>
                </c:pt>
                <c:pt idx="7">
                  <c:v>3556</c:v>
                </c:pt>
                <c:pt idx="8">
                  <c:v>3579</c:v>
                </c:pt>
                <c:pt idx="9">
                  <c:v>4005</c:v>
                </c:pt>
                <c:pt idx="10">
                  <c:v>3722</c:v>
                </c:pt>
                <c:pt idx="11">
                  <c:v>2874</c:v>
                </c:pt>
                <c:pt idx="12">
                  <c:v>3139</c:v>
                </c:pt>
                <c:pt idx="13">
                  <c:v>3229</c:v>
                </c:pt>
                <c:pt idx="14">
                  <c:v>4327</c:v>
                </c:pt>
                <c:pt idx="15">
                  <c:v>4473</c:v>
                </c:pt>
                <c:pt idx="16">
                  <c:v>4850</c:v>
                </c:pt>
                <c:pt idx="17">
                  <c:v>4463</c:v>
                </c:pt>
                <c:pt idx="18">
                  <c:v>4790</c:v>
                </c:pt>
                <c:pt idx="19">
                  <c:v>5090</c:v>
                </c:pt>
                <c:pt idx="20">
                  <c:v>5868</c:v>
                </c:pt>
                <c:pt idx="21">
                  <c:v>5198</c:v>
                </c:pt>
                <c:pt idx="22">
                  <c:v>5177</c:v>
                </c:pt>
                <c:pt idx="23">
                  <c:v>5279</c:v>
                </c:pt>
                <c:pt idx="24">
                  <c:v>5183</c:v>
                </c:pt>
                <c:pt idx="25">
                  <c:v>4943</c:v>
                </c:pt>
                <c:pt idx="26">
                  <c:v>5167</c:v>
                </c:pt>
                <c:pt idx="27">
                  <c:v>4582</c:v>
                </c:pt>
                <c:pt idx="28">
                  <c:v>4716.8</c:v>
                </c:pt>
                <c:pt idx="29">
                  <c:v>4734.88</c:v>
                </c:pt>
                <c:pt idx="30">
                  <c:v>5263</c:v>
                </c:pt>
                <c:pt idx="31">
                  <c:v>6084</c:v>
                </c:pt>
                <c:pt idx="32">
                  <c:v>5606</c:v>
                </c:pt>
                <c:pt idx="33">
                  <c:v>4985</c:v>
                </c:pt>
                <c:pt idx="34">
                  <c:v>4132</c:v>
                </c:pt>
                <c:pt idx="35">
                  <c:v>5059</c:v>
                </c:pt>
              </c:numCache>
            </c:numRef>
          </c:val>
        </c:ser>
        <c:ser>
          <c:idx val="9"/>
          <c:order val="2"/>
          <c:tx>
            <c:strRef>
              <c:f>図用データ!$A$6</c:f>
              <c:strCache>
                <c:ptCount val="1"/>
                <c:pt idx="0">
                  <c:v> 窯業土石（右軸）</c:v>
                </c:pt>
              </c:strCache>
            </c:strRef>
          </c:tx>
          <c:spPr>
            <a:ln w="12700">
              <a:solidFill>
                <a:srgbClr val="008000"/>
              </a:solidFill>
              <a:prstDash val="solid"/>
            </a:ln>
          </c:spPr>
          <c:marker>
            <c:symbol val="diamond"/>
            <c:size val="6"/>
            <c:spPr>
              <a:solidFill>
                <a:srgbClr val="008000"/>
              </a:solidFill>
              <a:ln>
                <a:solidFill>
                  <a:srgbClr val="008000"/>
                </a:solidFill>
                <a:prstDash val="solid"/>
              </a:ln>
            </c:spPr>
          </c:marker>
          <c:cat>
            <c:strRef>
              <c:f>図用データ!$B$3:$AS$3</c:f>
              <c:strCache>
                <c:ptCount val="44"/>
                <c:pt idx="0">
                  <c:v>65</c:v>
                </c:pt>
                <c:pt idx="5">
                  <c:v>70</c:v>
                </c:pt>
                <c:pt idx="10">
                  <c:v>75</c:v>
                </c:pt>
                <c:pt idx="15">
                  <c:v>80</c:v>
                </c:pt>
                <c:pt idx="20">
                  <c:v>85</c:v>
                </c:pt>
                <c:pt idx="25">
                  <c:v>90</c:v>
                </c:pt>
                <c:pt idx="30">
                  <c:v>95</c:v>
                </c:pt>
                <c:pt idx="35">
                  <c:v>00</c:v>
                </c:pt>
                <c:pt idx="40">
                  <c:v>05</c:v>
                </c:pt>
                <c:pt idx="43">
                  <c:v>08</c:v>
                </c:pt>
              </c:strCache>
            </c:strRef>
          </c:cat>
          <c:val>
            <c:numRef>
              <c:f>図用データ!$B$6:$AS$6</c:f>
              <c:numCache>
                <c:formatCode>#,##0_);[Red]\(#,##0\)</c:formatCode>
                <c:ptCount val="44"/>
                <c:pt idx="0">
                  <c:v>1461</c:v>
                </c:pt>
                <c:pt idx="1">
                  <c:v>1313</c:v>
                </c:pt>
                <c:pt idx="2">
                  <c:v>1161</c:v>
                </c:pt>
                <c:pt idx="3">
                  <c:v>885</c:v>
                </c:pt>
                <c:pt idx="4">
                  <c:v>607</c:v>
                </c:pt>
                <c:pt idx="5">
                  <c:v>464</c:v>
                </c:pt>
                <c:pt idx="6">
                  <c:v>459</c:v>
                </c:pt>
                <c:pt idx="7">
                  <c:v>365</c:v>
                </c:pt>
                <c:pt idx="8">
                  <c:v>439</c:v>
                </c:pt>
                <c:pt idx="9">
                  <c:v>499</c:v>
                </c:pt>
                <c:pt idx="10">
                  <c:v>398</c:v>
                </c:pt>
                <c:pt idx="11">
                  <c:v>479</c:v>
                </c:pt>
                <c:pt idx="12">
                  <c:v>454</c:v>
                </c:pt>
                <c:pt idx="13">
                  <c:v>710</c:v>
                </c:pt>
                <c:pt idx="14">
                  <c:v>1723</c:v>
                </c:pt>
                <c:pt idx="15">
                  <c:v>7202</c:v>
                </c:pt>
                <c:pt idx="16">
                  <c:v>10778</c:v>
                </c:pt>
                <c:pt idx="17">
                  <c:v>9782</c:v>
                </c:pt>
                <c:pt idx="18">
                  <c:v>8338</c:v>
                </c:pt>
                <c:pt idx="19">
                  <c:v>7998</c:v>
                </c:pt>
                <c:pt idx="20">
                  <c:v>7672</c:v>
                </c:pt>
                <c:pt idx="21">
                  <c:v>6037</c:v>
                </c:pt>
                <c:pt idx="22">
                  <c:v>7206</c:v>
                </c:pt>
                <c:pt idx="23">
                  <c:v>8417</c:v>
                </c:pt>
                <c:pt idx="24">
                  <c:v>7572</c:v>
                </c:pt>
                <c:pt idx="25">
                  <c:v>8286</c:v>
                </c:pt>
                <c:pt idx="26">
                  <c:v>8977</c:v>
                </c:pt>
                <c:pt idx="27">
                  <c:v>9619</c:v>
                </c:pt>
                <c:pt idx="28">
                  <c:v>9288.7720000000008</c:v>
                </c:pt>
                <c:pt idx="29">
                  <c:v>9714.7540000000008</c:v>
                </c:pt>
                <c:pt idx="30">
                  <c:v>9916.3189999999722</c:v>
                </c:pt>
                <c:pt idx="31">
                  <c:v>9832</c:v>
                </c:pt>
                <c:pt idx="32">
                  <c:v>9953</c:v>
                </c:pt>
                <c:pt idx="33">
                  <c:v>8445</c:v>
                </c:pt>
                <c:pt idx="34">
                  <c:v>8614</c:v>
                </c:pt>
                <c:pt idx="35">
                  <c:v>9906</c:v>
                </c:pt>
                <c:pt idx="36">
                  <c:v>9182.0304651349652</c:v>
                </c:pt>
                <c:pt idx="37">
                  <c:v>9097.0730840345914</c:v>
                </c:pt>
                <c:pt idx="38">
                  <c:v>9300.5911273707043</c:v>
                </c:pt>
                <c:pt idx="39" formatCode="#,##0.0;[Red]\-#,##0.0">
                  <c:v>9890.8769734380785</c:v>
                </c:pt>
                <c:pt idx="40" formatCode="#,##0.0;[Red]\-#,##0.0">
                  <c:v>10121.664972062597</c:v>
                </c:pt>
                <c:pt idx="41" formatCode="#,##0.0;[Red]\-#,##0.0">
                  <c:v>10181</c:v>
                </c:pt>
                <c:pt idx="42" formatCode="#,##0.0;[Red]\-#,##0.0">
                  <c:v>10402</c:v>
                </c:pt>
                <c:pt idx="43" formatCode="#,##0.0;[Red]\-#,##0.0">
                  <c:v>10335.923956728691</c:v>
                </c:pt>
              </c:numCache>
            </c:numRef>
          </c:val>
        </c:ser>
        <c:ser>
          <c:idx val="4"/>
          <c:order val="3"/>
          <c:tx>
            <c:strRef>
              <c:f>図用データ!$A$7</c:f>
              <c:strCache>
                <c:ptCount val="1"/>
                <c:pt idx="0">
                  <c:v> 鉄鋼（右軸）</c:v>
                </c:pt>
              </c:strCache>
            </c:strRef>
          </c:tx>
          <c:spPr>
            <a:ln w="12700">
              <a:solidFill>
                <a:srgbClr val="0000FF"/>
              </a:solidFill>
              <a:prstDash val="solid"/>
            </a:ln>
          </c:spPr>
          <c:marker>
            <c:symbol val="triangle"/>
            <c:size val="6"/>
            <c:spPr>
              <a:solidFill>
                <a:srgbClr val="0000FF"/>
              </a:solidFill>
              <a:ln>
                <a:solidFill>
                  <a:srgbClr val="0000FF"/>
                </a:solidFill>
                <a:prstDash val="solid"/>
              </a:ln>
            </c:spPr>
          </c:marker>
          <c:cat>
            <c:strRef>
              <c:f>図用データ!$B$3:$AS$3</c:f>
              <c:strCache>
                <c:ptCount val="44"/>
                <c:pt idx="0">
                  <c:v>65</c:v>
                </c:pt>
                <c:pt idx="5">
                  <c:v>70</c:v>
                </c:pt>
                <c:pt idx="10">
                  <c:v>75</c:v>
                </c:pt>
                <c:pt idx="15">
                  <c:v>80</c:v>
                </c:pt>
                <c:pt idx="20">
                  <c:v>85</c:v>
                </c:pt>
                <c:pt idx="25">
                  <c:v>90</c:v>
                </c:pt>
                <c:pt idx="30">
                  <c:v>95</c:v>
                </c:pt>
                <c:pt idx="35">
                  <c:v>00</c:v>
                </c:pt>
                <c:pt idx="40">
                  <c:v>05</c:v>
                </c:pt>
                <c:pt idx="43">
                  <c:v>08</c:v>
                </c:pt>
              </c:strCache>
            </c:strRef>
          </c:cat>
          <c:val>
            <c:numRef>
              <c:f>図用データ!$B$7:$AS$7</c:f>
              <c:numCache>
                <c:formatCode>#,##0_);[Red]\(#,##0\)</c:formatCode>
                <c:ptCount val="44"/>
                <c:pt idx="0">
                  <c:v>21458</c:v>
                </c:pt>
                <c:pt idx="1">
                  <c:v>25401</c:v>
                </c:pt>
                <c:pt idx="2">
                  <c:v>31765</c:v>
                </c:pt>
                <c:pt idx="3">
                  <c:v>38287</c:v>
                </c:pt>
                <c:pt idx="4">
                  <c:v>47556</c:v>
                </c:pt>
                <c:pt idx="5">
                  <c:v>54821</c:v>
                </c:pt>
                <c:pt idx="6">
                  <c:v>52248</c:v>
                </c:pt>
                <c:pt idx="7">
                  <c:v>56197</c:v>
                </c:pt>
                <c:pt idx="8">
                  <c:v>62575</c:v>
                </c:pt>
                <c:pt idx="9">
                  <c:v>67505</c:v>
                </c:pt>
                <c:pt idx="10">
                  <c:v>64489</c:v>
                </c:pt>
                <c:pt idx="11">
                  <c:v>63408</c:v>
                </c:pt>
                <c:pt idx="12">
                  <c:v>59521</c:v>
                </c:pt>
                <c:pt idx="13">
                  <c:v>54066</c:v>
                </c:pt>
                <c:pt idx="14">
                  <c:v>58478</c:v>
                </c:pt>
                <c:pt idx="15">
                  <c:v>65969</c:v>
                </c:pt>
                <c:pt idx="16">
                  <c:v>64532</c:v>
                </c:pt>
                <c:pt idx="17">
                  <c:v>60046</c:v>
                </c:pt>
                <c:pt idx="18">
                  <c:v>60124</c:v>
                </c:pt>
                <c:pt idx="19">
                  <c:v>65522</c:v>
                </c:pt>
                <c:pt idx="20">
                  <c:v>65844</c:v>
                </c:pt>
                <c:pt idx="21">
                  <c:v>60788</c:v>
                </c:pt>
                <c:pt idx="22">
                  <c:v>63155</c:v>
                </c:pt>
                <c:pt idx="23">
                  <c:v>65289</c:v>
                </c:pt>
                <c:pt idx="24">
                  <c:v>63661</c:v>
                </c:pt>
                <c:pt idx="25">
                  <c:v>64712</c:v>
                </c:pt>
                <c:pt idx="26">
                  <c:v>64203</c:v>
                </c:pt>
                <c:pt idx="27">
                  <c:v>60932</c:v>
                </c:pt>
                <c:pt idx="28">
                  <c:v>60157.030999999995</c:v>
                </c:pt>
                <c:pt idx="29">
                  <c:v>63134.967000000004</c:v>
                </c:pt>
                <c:pt idx="30">
                  <c:v>63853.388000000043</c:v>
                </c:pt>
                <c:pt idx="31">
                  <c:v>63090</c:v>
                </c:pt>
                <c:pt idx="32">
                  <c:v>64469</c:v>
                </c:pt>
                <c:pt idx="33">
                  <c:v>61097.335000000006</c:v>
                </c:pt>
                <c:pt idx="34">
                  <c:v>64443</c:v>
                </c:pt>
                <c:pt idx="35">
                  <c:v>65414</c:v>
                </c:pt>
                <c:pt idx="36">
                  <c:v>65435.920902836966</c:v>
                </c:pt>
                <c:pt idx="37">
                  <c:v>67571.308340524614</c:v>
                </c:pt>
                <c:pt idx="38">
                  <c:v>67373.411948805093</c:v>
                </c:pt>
                <c:pt idx="39" formatCode="#,##0.0;[Red]\-#,##0.0">
                  <c:v>70554.940465893873</c:v>
                </c:pt>
                <c:pt idx="40" formatCode="#,##0.0;[Red]\-#,##0.0">
                  <c:v>64148.691674091875</c:v>
                </c:pt>
                <c:pt idx="41" formatCode="#,##0.0;[Red]\-#,##0.0">
                  <c:v>65346.908045253251</c:v>
                </c:pt>
                <c:pt idx="42" formatCode="#,##0.0;[Red]\-#,##0.0">
                  <c:v>67627</c:v>
                </c:pt>
                <c:pt idx="43" formatCode="#,##0.0;[Red]\-#,##0.0">
                  <c:v>64871.782192974337</c:v>
                </c:pt>
              </c:numCache>
            </c:numRef>
          </c:val>
        </c:ser>
        <c:ser>
          <c:idx val="2"/>
          <c:order val="4"/>
          <c:tx>
            <c:strRef>
              <c:f>図用データ!$A$8</c:f>
              <c:strCache>
                <c:ptCount val="1"/>
                <c:pt idx="0">
                  <c:v> 電気業（右軸）</c:v>
                </c:pt>
              </c:strCache>
            </c:strRef>
          </c:tx>
          <c:spPr>
            <a:ln w="12700">
              <a:solidFill>
                <a:srgbClr val="FF0000"/>
              </a:solidFill>
              <a:prstDash val="solid"/>
            </a:ln>
          </c:spPr>
          <c:marker>
            <c:symbol val="circle"/>
            <c:size val="6"/>
            <c:spPr>
              <a:solidFill>
                <a:srgbClr val="FF0000"/>
              </a:solidFill>
              <a:ln>
                <a:solidFill>
                  <a:srgbClr val="FF0000"/>
                </a:solidFill>
                <a:prstDash val="solid"/>
              </a:ln>
            </c:spPr>
          </c:marker>
          <c:cat>
            <c:strRef>
              <c:f>図用データ!$B$3:$AS$3</c:f>
              <c:strCache>
                <c:ptCount val="44"/>
                <c:pt idx="0">
                  <c:v>65</c:v>
                </c:pt>
                <c:pt idx="5">
                  <c:v>70</c:v>
                </c:pt>
                <c:pt idx="10">
                  <c:v>75</c:v>
                </c:pt>
                <c:pt idx="15">
                  <c:v>80</c:v>
                </c:pt>
                <c:pt idx="20">
                  <c:v>85</c:v>
                </c:pt>
                <c:pt idx="25">
                  <c:v>90</c:v>
                </c:pt>
                <c:pt idx="30">
                  <c:v>95</c:v>
                </c:pt>
                <c:pt idx="35">
                  <c:v>00</c:v>
                </c:pt>
                <c:pt idx="40">
                  <c:v>05</c:v>
                </c:pt>
                <c:pt idx="43">
                  <c:v>08</c:v>
                </c:pt>
              </c:strCache>
            </c:strRef>
          </c:cat>
          <c:val>
            <c:numRef>
              <c:f>図用データ!$B$8:$AS$8</c:f>
              <c:numCache>
                <c:formatCode>#,##0_);[Red]\(#,##0\)</c:formatCode>
                <c:ptCount val="44"/>
                <c:pt idx="0">
                  <c:v>21423</c:v>
                </c:pt>
                <c:pt idx="1">
                  <c:v>22788</c:v>
                </c:pt>
                <c:pt idx="2">
                  <c:v>25391</c:v>
                </c:pt>
                <c:pt idx="3">
                  <c:v>25942</c:v>
                </c:pt>
                <c:pt idx="4">
                  <c:v>23572</c:v>
                </c:pt>
                <c:pt idx="5">
                  <c:v>18952</c:v>
                </c:pt>
                <c:pt idx="6">
                  <c:v>13474</c:v>
                </c:pt>
                <c:pt idx="7">
                  <c:v>9723</c:v>
                </c:pt>
                <c:pt idx="8">
                  <c:v>7647</c:v>
                </c:pt>
                <c:pt idx="9">
                  <c:v>7656</c:v>
                </c:pt>
                <c:pt idx="10">
                  <c:v>7567</c:v>
                </c:pt>
                <c:pt idx="11">
                  <c:v>7755</c:v>
                </c:pt>
                <c:pt idx="12">
                  <c:v>7986</c:v>
                </c:pt>
                <c:pt idx="13">
                  <c:v>7526</c:v>
                </c:pt>
                <c:pt idx="14">
                  <c:v>7010</c:v>
                </c:pt>
                <c:pt idx="15">
                  <c:v>9818</c:v>
                </c:pt>
                <c:pt idx="16">
                  <c:v>12860</c:v>
                </c:pt>
                <c:pt idx="17">
                  <c:v>14821</c:v>
                </c:pt>
                <c:pt idx="18">
                  <c:v>17356</c:v>
                </c:pt>
                <c:pt idx="19">
                  <c:v>20316</c:v>
                </c:pt>
                <c:pt idx="20">
                  <c:v>23034</c:v>
                </c:pt>
                <c:pt idx="21">
                  <c:v>22694</c:v>
                </c:pt>
                <c:pt idx="22">
                  <c:v>22941</c:v>
                </c:pt>
                <c:pt idx="23">
                  <c:v>24129</c:v>
                </c:pt>
                <c:pt idx="24">
                  <c:v>25109</c:v>
                </c:pt>
                <c:pt idx="25">
                  <c:v>26284</c:v>
                </c:pt>
                <c:pt idx="26">
                  <c:v>29396</c:v>
                </c:pt>
                <c:pt idx="27">
                  <c:v>31532</c:v>
                </c:pt>
                <c:pt idx="28">
                  <c:v>33547.360000000001</c:v>
                </c:pt>
                <c:pt idx="29">
                  <c:v>38347.365000000005</c:v>
                </c:pt>
                <c:pt idx="30">
                  <c:v>41408.550000000003</c:v>
                </c:pt>
                <c:pt idx="31">
                  <c:v>41921</c:v>
                </c:pt>
                <c:pt idx="32">
                  <c:v>46502</c:v>
                </c:pt>
                <c:pt idx="33">
                  <c:v>45591</c:v>
                </c:pt>
                <c:pt idx="34">
                  <c:v>50982</c:v>
                </c:pt>
                <c:pt idx="35">
                  <c:v>58936</c:v>
                </c:pt>
                <c:pt idx="36">
                  <c:v>64771.066733222033</c:v>
                </c:pt>
                <c:pt idx="37">
                  <c:v>68377.405786873671</c:v>
                </c:pt>
                <c:pt idx="38">
                  <c:v>73691.049658330056</c:v>
                </c:pt>
                <c:pt idx="39" formatCode="#,##0.0;[Red]\-#,##0.0">
                  <c:v>79739.149078265662</c:v>
                </c:pt>
                <c:pt idx="40" formatCode="#,##0.0;[Red]\-#,##0.0">
                  <c:v>83996.759488441909</c:v>
                </c:pt>
                <c:pt idx="41" formatCode="#,##0.0;[Red]\-#,##0.0">
                  <c:v>82222</c:v>
                </c:pt>
                <c:pt idx="42" formatCode="#,##0.0;[Red]\-#,##0.0">
                  <c:v>87020</c:v>
                </c:pt>
                <c:pt idx="43" formatCode="#,##0.0;[Red]\-#,##0.0">
                  <c:v>83777.698991135534</c:v>
                </c:pt>
              </c:numCache>
            </c:numRef>
          </c:val>
        </c:ser>
        <c:marker val="1"/>
        <c:axId val="56726656"/>
        <c:axId val="56728192"/>
      </c:lineChart>
      <c:catAx>
        <c:axId val="56697984"/>
        <c:scaling>
          <c:orientation val="minMax"/>
        </c:scaling>
        <c:axPos val="b"/>
        <c:title>
          <c:tx>
            <c:rich>
              <a:bodyPr/>
              <a:lstStyle/>
              <a:p>
                <a:pPr>
                  <a:defRPr lang="ja-JP" sz="1200" b="0" i="0" u="none" strike="noStrike" baseline="0">
                    <a:solidFill>
                      <a:srgbClr val="000000"/>
                    </a:solidFill>
                    <a:latin typeface="ＭＳ Ｐゴシック"/>
                    <a:ea typeface="ＭＳ Ｐゴシック"/>
                    <a:cs typeface="ＭＳ Ｐゴシック"/>
                  </a:defRPr>
                </a:pPr>
                <a:r>
                  <a:rPr lang="ja-JP" altLang="en-US"/>
                  <a:t>（年度）</a:t>
                </a:r>
              </a:p>
            </c:rich>
          </c:tx>
          <c:layout>
            <c:manualLayout>
              <c:xMode val="edge"/>
              <c:yMode val="edge"/>
              <c:x val="0.71634653240460455"/>
              <c:y val="0.92876100250001892"/>
            </c:manualLayout>
          </c:layout>
          <c:spPr>
            <a:noFill/>
            <a:ln w="25400">
              <a:noFill/>
            </a:ln>
          </c:spPr>
        </c:title>
        <c:numFmt formatCode="General" sourceLinked="1"/>
        <c:tickLblPos val="nextTo"/>
        <c:spPr>
          <a:ln w="3175">
            <a:solidFill>
              <a:srgbClr val="000000"/>
            </a:solidFill>
            <a:prstDash val="solid"/>
          </a:ln>
        </c:spPr>
        <c:txPr>
          <a:bodyPr rot="0" vert="horz"/>
          <a:lstStyle/>
          <a:p>
            <a:pPr>
              <a:defRPr lang="ja-JP" sz="1200" b="0" i="0" u="none" strike="noStrike" baseline="0">
                <a:solidFill>
                  <a:srgbClr val="000000"/>
                </a:solidFill>
                <a:latin typeface="ＭＳ Ｐゴシック"/>
                <a:ea typeface="ＭＳ Ｐゴシック"/>
                <a:cs typeface="ＭＳ Ｐゴシック"/>
              </a:defRPr>
            </a:pPr>
            <a:endParaRPr lang="en-US"/>
          </a:p>
        </c:txPr>
        <c:crossAx val="56699904"/>
        <c:crosses val="autoZero"/>
        <c:auto val="1"/>
        <c:lblAlgn val="ctr"/>
        <c:lblOffset val="100"/>
        <c:tickLblSkip val="1"/>
        <c:tickMarkSkip val="1"/>
      </c:catAx>
      <c:valAx>
        <c:axId val="56699904"/>
        <c:scaling>
          <c:orientation val="minMax"/>
          <c:max val="200000"/>
        </c:scaling>
        <c:axPos val="l"/>
        <c:majorGridlines>
          <c:spPr>
            <a:ln w="3175">
              <a:solidFill>
                <a:srgbClr val="000000"/>
              </a:solidFill>
              <a:prstDash val="solid"/>
            </a:ln>
          </c:spPr>
        </c:majorGridlines>
        <c:title>
          <c:tx>
            <c:rich>
              <a:bodyPr rot="0" vert="horz"/>
              <a:lstStyle/>
              <a:p>
                <a:pPr algn="ctr">
                  <a:defRPr lang="ja-JP" sz="1100" b="0" i="0" u="none" strike="noStrike" baseline="0">
                    <a:solidFill>
                      <a:srgbClr val="000000"/>
                    </a:solidFill>
                    <a:latin typeface="ＭＳ Ｐゴシック"/>
                    <a:ea typeface="ＭＳ Ｐゴシック"/>
                    <a:cs typeface="ＭＳ Ｐゴシック"/>
                  </a:defRPr>
                </a:pPr>
                <a:r>
                  <a:rPr lang="en-US" altLang="ja-JP" sz="1200" b="0" i="0" u="none" strike="noStrike" baseline="0">
                    <a:solidFill>
                      <a:srgbClr val="000000"/>
                    </a:solidFill>
                    <a:latin typeface="ＭＳ Ｐゴシック"/>
                    <a:ea typeface="ＭＳ Ｐゴシック"/>
                  </a:rPr>
                  <a:t>(</a:t>
                </a:r>
                <a:r>
                  <a:rPr lang="ja-JP" altLang="en-US" sz="1200" b="0" i="0" u="none" strike="noStrike" baseline="0">
                    <a:solidFill>
                      <a:srgbClr val="000000"/>
                    </a:solidFill>
                    <a:latin typeface="ＭＳ Ｐゴシック"/>
                    <a:ea typeface="ＭＳ Ｐゴシック"/>
                  </a:rPr>
                  <a:t>１０００トン</a:t>
                </a:r>
                <a:r>
                  <a:rPr lang="en-US" altLang="ja-JP" sz="1200" b="0" i="0" u="none" strike="noStrike" baseline="0">
                    <a:solidFill>
                      <a:srgbClr val="000000"/>
                    </a:solidFill>
                    <a:latin typeface="ＭＳ Ｐゴシック"/>
                    <a:ea typeface="ＭＳ Ｐゴシック"/>
                  </a:rPr>
                  <a:t>)</a:t>
                </a:r>
              </a:p>
            </c:rich>
          </c:tx>
          <c:layout>
            <c:manualLayout>
              <c:xMode val="edge"/>
              <c:yMode val="edge"/>
              <c:x val="1.8028846153846152E-2"/>
              <c:y val="1.5831134564643801E-2"/>
            </c:manualLayout>
          </c:layout>
          <c:spPr>
            <a:noFill/>
            <a:ln w="25400">
              <a:noFill/>
            </a:ln>
          </c:spPr>
        </c:title>
        <c:numFmt formatCode="#,##0_);[Red]\(#,##0\)" sourceLinked="1"/>
        <c:tickLblPos val="nextTo"/>
        <c:spPr>
          <a:ln w="3175">
            <a:solidFill>
              <a:srgbClr val="000000"/>
            </a:solidFill>
            <a:prstDash val="solid"/>
          </a:ln>
        </c:spPr>
        <c:txPr>
          <a:bodyPr rot="0" vert="horz"/>
          <a:lstStyle/>
          <a:p>
            <a:pPr>
              <a:defRPr lang="ja-JP" sz="1200" b="0" i="0" u="none" strike="noStrike" baseline="0">
                <a:solidFill>
                  <a:srgbClr val="000000"/>
                </a:solidFill>
                <a:latin typeface="ＭＳ Ｐゴシック"/>
                <a:ea typeface="ＭＳ Ｐゴシック"/>
                <a:cs typeface="ＭＳ Ｐゴシック"/>
              </a:defRPr>
            </a:pPr>
            <a:endParaRPr lang="en-US"/>
          </a:p>
        </c:txPr>
        <c:crossAx val="56697984"/>
        <c:crosses val="autoZero"/>
        <c:crossBetween val="between"/>
      </c:valAx>
      <c:catAx>
        <c:axId val="56726656"/>
        <c:scaling>
          <c:orientation val="minMax"/>
        </c:scaling>
        <c:delete val="1"/>
        <c:axPos val="b"/>
        <c:tickLblPos val="none"/>
        <c:crossAx val="56728192"/>
        <c:crosses val="autoZero"/>
        <c:auto val="1"/>
        <c:lblAlgn val="ctr"/>
        <c:lblOffset val="100"/>
      </c:catAx>
      <c:valAx>
        <c:axId val="56728192"/>
        <c:scaling>
          <c:orientation val="minMax"/>
          <c:max val="100000"/>
        </c:scaling>
        <c:axPos val="r"/>
        <c:title>
          <c:tx>
            <c:rich>
              <a:bodyPr rot="0" vert="horz"/>
              <a:lstStyle/>
              <a:p>
                <a:pPr algn="ctr">
                  <a:defRPr lang="ja-JP" sz="1200" b="0" i="0" u="none" strike="noStrike" baseline="0">
                    <a:solidFill>
                      <a:srgbClr val="000000"/>
                    </a:solidFill>
                    <a:latin typeface="ＭＳ Ｐゴシック"/>
                    <a:ea typeface="ＭＳ Ｐゴシック"/>
                    <a:cs typeface="ＭＳ Ｐゴシック"/>
                  </a:defRPr>
                </a:pPr>
                <a:r>
                  <a:rPr lang="ja-JP" altLang="en-US"/>
                  <a:t>（１０００トン）</a:t>
                </a:r>
              </a:p>
            </c:rich>
          </c:tx>
          <c:layout>
            <c:manualLayout>
              <c:xMode val="edge"/>
              <c:yMode val="edge"/>
              <c:x val="0.70552922471229551"/>
              <c:y val="1.5831134564643801E-2"/>
            </c:manualLayout>
          </c:layout>
          <c:spPr>
            <a:noFill/>
            <a:ln w="25400">
              <a:noFill/>
            </a:ln>
          </c:spPr>
        </c:title>
        <c:numFmt formatCode="#,##0_);[Red]\(#,##0\)" sourceLinked="1"/>
        <c:tickLblPos val="nextTo"/>
        <c:spPr>
          <a:ln w="3175">
            <a:solidFill>
              <a:srgbClr val="000000"/>
            </a:solidFill>
            <a:prstDash val="solid"/>
          </a:ln>
        </c:spPr>
        <c:txPr>
          <a:bodyPr rot="0" vert="horz"/>
          <a:lstStyle/>
          <a:p>
            <a:pPr>
              <a:defRPr lang="ja-JP" sz="1200" b="0" i="0" u="none" strike="noStrike" baseline="0">
                <a:solidFill>
                  <a:srgbClr val="000000"/>
                </a:solidFill>
                <a:latin typeface="ＭＳ Ｐゴシック"/>
                <a:ea typeface="ＭＳ Ｐゴシック"/>
                <a:cs typeface="ＭＳ Ｐゴシック"/>
              </a:defRPr>
            </a:pPr>
            <a:endParaRPr lang="en-US"/>
          </a:p>
        </c:txPr>
        <c:crossAx val="56726656"/>
        <c:crosses val="max"/>
        <c:crossBetween val="between"/>
      </c:valAx>
      <c:spPr>
        <a:noFill/>
        <a:ln w="12700">
          <a:solidFill>
            <a:srgbClr val="000000"/>
          </a:solidFill>
          <a:prstDash val="solid"/>
        </a:ln>
      </c:spPr>
    </c:plotArea>
    <c:legend>
      <c:legendPos val="r"/>
      <c:layout>
        <c:manualLayout>
          <c:xMode val="edge"/>
          <c:yMode val="edge"/>
          <c:x val="0.80889423076923073"/>
          <c:y val="0.34300791556728238"/>
          <c:w val="0.18269230769230807"/>
          <c:h val="0.26649076517150438"/>
        </c:manualLayout>
      </c:layout>
      <c:spPr>
        <a:solidFill>
          <a:srgbClr val="FFFFFF"/>
        </a:solidFill>
        <a:ln w="25400">
          <a:noFill/>
        </a:ln>
      </c:spPr>
      <c:txPr>
        <a:bodyPr/>
        <a:lstStyle/>
        <a:p>
          <a:pPr>
            <a:defRPr lang="ja-JP" sz="1100" b="0" i="0" u="none" strike="noStrike" baseline="0">
              <a:solidFill>
                <a:srgbClr val="000000"/>
              </a:solidFill>
              <a:latin typeface="ＭＳ Ｐゴシック"/>
              <a:ea typeface="ＭＳ Ｐゴシック"/>
              <a:cs typeface="ＭＳ Ｐゴシック"/>
            </a:defRPr>
          </a:pPr>
          <a:endParaRPr lang="en-US"/>
        </a:p>
      </c:txPr>
    </c:legend>
    <c:plotVisOnly val="1"/>
    <c:dispBlanksAs val="gap"/>
  </c:chart>
  <c:spPr>
    <a:noFill/>
    <a:ln w="9525">
      <a:solidFill>
        <a:schemeClr val="accent1"/>
      </a:solidFill>
    </a:ln>
  </c:spPr>
  <c:txPr>
    <a:bodyPr/>
    <a:lstStyle/>
    <a:p>
      <a:pPr>
        <a:defRPr sz="1200" b="0" i="0" u="none" strike="noStrike" baseline="0">
          <a:solidFill>
            <a:srgbClr val="000000"/>
          </a:solidFill>
          <a:latin typeface="ＭＳ Ｐゴシック"/>
          <a:ea typeface="ＭＳ Ｐゴシック"/>
          <a:cs typeface="ＭＳ Ｐゴシック"/>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ea typeface="ＭＳ Ｐゴシック" charset="-128"/>
                <a:cs typeface="+mn-cs"/>
              </a:defRPr>
            </a:lvl1pPr>
          </a:lstStyle>
          <a:p>
            <a:pPr>
              <a:defRPr/>
            </a:pPr>
            <a:endParaRPr lang="ja-JP" altLang="en-US"/>
          </a:p>
        </p:txBody>
      </p:sp>
      <p:sp>
        <p:nvSpPr>
          <p:cNvPr id="3" name="日付プレースホルダー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smtClean="0">
                <a:ea typeface="ＭＳ Ｐゴシック" charset="-128"/>
                <a:cs typeface="+mn-cs"/>
              </a:defRPr>
            </a:lvl1pPr>
          </a:lstStyle>
          <a:p>
            <a:pPr>
              <a:defRPr/>
            </a:pPr>
            <a:fld id="{5BE2BD7F-D28C-42E4-B0AB-2DC46AF75494}" type="datetimeFigureOut">
              <a:rPr lang="ja-JP" altLang="en-US"/>
              <a:pPr>
                <a:defRPr/>
              </a:pPr>
              <a:t>2011/12/5</a:t>
            </a:fld>
            <a:endParaRPr lang="ja-JP" altLang="en-US"/>
          </a:p>
        </p:txBody>
      </p:sp>
      <p:sp>
        <p:nvSpPr>
          <p:cNvPr id="4" name="フッター プレースホルダー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ea typeface="ＭＳ Ｐゴシック" charset="-128"/>
                <a:cs typeface="+mn-cs"/>
              </a:defRPr>
            </a:lvl1pPr>
          </a:lstStyle>
          <a:p>
            <a:pPr>
              <a:defRPr/>
            </a:pPr>
            <a:endParaRPr lang="ja-JP" altLang="en-US"/>
          </a:p>
        </p:txBody>
      </p:sp>
      <p:sp>
        <p:nvSpPr>
          <p:cNvPr id="5" name="スライド番号プレースホルダー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smtClean="0">
                <a:ea typeface="ＭＳ Ｐゴシック" charset="-128"/>
                <a:cs typeface="+mn-cs"/>
              </a:defRPr>
            </a:lvl1pPr>
          </a:lstStyle>
          <a:p>
            <a:pPr>
              <a:defRPr/>
            </a:pPr>
            <a:fld id="{39366B09-427A-4B38-B000-290AF4510B5B}"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4813"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ja-JP" altLang="en-US"/>
          </a:p>
        </p:txBody>
      </p:sp>
      <p:sp>
        <p:nvSpPr>
          <p:cNvPr id="3" name="日付プレースホルダ 2"/>
          <p:cNvSpPr>
            <a:spLocks noGrp="1"/>
          </p:cNvSpPr>
          <p:nvPr>
            <p:ph type="dt" idx="1"/>
          </p:nvPr>
        </p:nvSpPr>
        <p:spPr>
          <a:xfrm>
            <a:off x="3851275" y="0"/>
            <a:ext cx="2944813"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35CABC94-C516-44A6-89E2-18AB378E26B3}" type="datetimeFigureOut">
              <a:rPr lang="ja-JP" altLang="en-US"/>
              <a:pPr>
                <a:defRPr/>
              </a:pPr>
              <a:t>2011/12/5</a:t>
            </a:fld>
            <a:endParaRPr lang="ja-JP" altLang="en-US"/>
          </a:p>
        </p:txBody>
      </p:sp>
      <p:sp>
        <p:nvSpPr>
          <p:cNvPr id="4" name="スライド イメージ プレースホルダ 3"/>
          <p:cNvSpPr>
            <a:spLocks noGrp="1" noRot="1" noChangeAspect="1"/>
          </p:cNvSpPr>
          <p:nvPr>
            <p:ph type="sldImg" idx="2"/>
          </p:nvPr>
        </p:nvSpPr>
        <p:spPr>
          <a:xfrm>
            <a:off x="917575" y="744538"/>
            <a:ext cx="4964113" cy="3722687"/>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 4"/>
          <p:cNvSpPr>
            <a:spLocks noGrp="1"/>
          </p:cNvSpPr>
          <p:nvPr>
            <p:ph type="body" sz="quarter" idx="3"/>
          </p:nvPr>
        </p:nvSpPr>
        <p:spPr>
          <a:xfrm>
            <a:off x="679450" y="4716463"/>
            <a:ext cx="5438775" cy="4465637"/>
          </a:xfrm>
          <a:prstGeom prst="rect">
            <a:avLst/>
          </a:prstGeom>
        </p:spPr>
        <p:txBody>
          <a:bodyPr vert="horz" lIns="91440" tIns="45720" rIns="91440" bIns="45720" rtlCol="0">
            <a:normAutofit/>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endParaRPr lang="ja-JP" altLang="en-US" noProof="0"/>
          </a:p>
        </p:txBody>
      </p:sp>
      <p:sp>
        <p:nvSpPr>
          <p:cNvPr id="6" name="フッター プレースホルダ 5"/>
          <p:cNvSpPr>
            <a:spLocks noGrp="1"/>
          </p:cNvSpPr>
          <p:nvPr>
            <p:ph type="ftr" sz="quarter" idx="4"/>
          </p:nvPr>
        </p:nvSpPr>
        <p:spPr>
          <a:xfrm>
            <a:off x="0" y="9428163"/>
            <a:ext cx="2944813"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ja-JP" altLang="en-US"/>
          </a:p>
        </p:txBody>
      </p:sp>
      <p:sp>
        <p:nvSpPr>
          <p:cNvPr id="7" name="スライド番号プレースホルダ 6"/>
          <p:cNvSpPr>
            <a:spLocks noGrp="1"/>
          </p:cNvSpPr>
          <p:nvPr>
            <p:ph type="sldNum" sz="quarter" idx="5"/>
          </p:nvPr>
        </p:nvSpPr>
        <p:spPr>
          <a:xfrm>
            <a:off x="3851275" y="9428163"/>
            <a:ext cx="2944813" cy="4968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9CEDC108-E7C6-4452-8327-90B904D5B5CA}"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ＭＳ Ｐゴシック"/>
      </a:defRPr>
    </a:lvl1pPr>
    <a:lvl2pPr marL="457200" algn="l" rtl="0" eaLnBrk="0" fontAlgn="base" hangingPunct="0">
      <a:spcBef>
        <a:spcPct val="30000"/>
      </a:spcBef>
      <a:spcAft>
        <a:spcPct val="0"/>
      </a:spcAft>
      <a:defRPr kumimoji="1" sz="1200" kern="1200">
        <a:solidFill>
          <a:schemeClr val="tx1"/>
        </a:solidFill>
        <a:latin typeface="+mn-lt"/>
        <a:ea typeface="+mn-ea"/>
        <a:cs typeface="ＭＳ Ｐゴシック"/>
      </a:defRPr>
    </a:lvl2pPr>
    <a:lvl3pPr marL="914400" algn="l" rtl="0" eaLnBrk="0" fontAlgn="base" hangingPunct="0">
      <a:spcBef>
        <a:spcPct val="30000"/>
      </a:spcBef>
      <a:spcAft>
        <a:spcPct val="0"/>
      </a:spcAft>
      <a:defRPr kumimoji="1" sz="1200" kern="1200">
        <a:solidFill>
          <a:schemeClr val="tx1"/>
        </a:solidFill>
        <a:latin typeface="+mn-lt"/>
        <a:ea typeface="+mn-ea"/>
        <a:cs typeface="ＭＳ Ｐゴシック"/>
      </a:defRPr>
    </a:lvl3pPr>
    <a:lvl4pPr marL="1371600" algn="l" rtl="0" eaLnBrk="0" fontAlgn="base" hangingPunct="0">
      <a:spcBef>
        <a:spcPct val="30000"/>
      </a:spcBef>
      <a:spcAft>
        <a:spcPct val="0"/>
      </a:spcAft>
      <a:defRPr kumimoji="1" sz="1200" kern="1200">
        <a:solidFill>
          <a:schemeClr val="tx1"/>
        </a:solidFill>
        <a:latin typeface="+mn-lt"/>
        <a:ea typeface="+mn-ea"/>
        <a:cs typeface="ＭＳ Ｐゴシック"/>
      </a:defRPr>
    </a:lvl4pPr>
    <a:lvl5pPr marL="1828800" algn="l" rtl="0" eaLnBrk="0" fontAlgn="base" hangingPunct="0">
      <a:spcBef>
        <a:spcPct val="30000"/>
      </a:spcBef>
      <a:spcAft>
        <a:spcPct val="0"/>
      </a:spcAft>
      <a:defRPr kumimoji="1" sz="1200" kern="1200">
        <a:solidFill>
          <a:schemeClr val="tx1"/>
        </a:solidFill>
        <a:latin typeface="+mn-lt"/>
        <a:ea typeface="+mn-ea"/>
        <a:cs typeface="ＭＳ Ｐゴシック"/>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en.wikipedia.org/wiki/Pacific_Ocean"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30722"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ja-JP" smtClean="0"/>
              <a:t>Japan is a small country. Distance from Fukushima to Tokyo is less than 300 km, and even Osaka is within 500 km. </a:t>
            </a:r>
            <a:endParaRPr lang="ja-JP" altLang="en-US" smtClean="0"/>
          </a:p>
        </p:txBody>
      </p:sp>
      <p:sp>
        <p:nvSpPr>
          <p:cNvPr id="4" name="スライド番号プレースホルダー 3"/>
          <p:cNvSpPr>
            <a:spLocks noGrp="1"/>
          </p:cNvSpPr>
          <p:nvPr>
            <p:ph type="sldNum" sz="quarter" idx="5"/>
          </p:nvPr>
        </p:nvSpPr>
        <p:spPr/>
        <p:txBody>
          <a:bodyPr/>
          <a:lstStyle/>
          <a:p>
            <a:pPr>
              <a:defRPr/>
            </a:pPr>
            <a:fld id="{EB74ED79-0707-448C-8844-C58B03D2E768}" type="slidenum">
              <a:rPr lang="ja-JP" altLang="en-US" smtClean="0"/>
              <a:pPr>
                <a:defRPr/>
              </a:pPr>
              <a:t>2</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32770"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ja-JP" smtClean="0"/>
              <a:t>Radioactive materials has been released widely.</a:t>
            </a:r>
          </a:p>
          <a:p>
            <a:pPr eaLnBrk="1" hangingPunct="1"/>
            <a:r>
              <a:rPr lang="en-US" altLang="ja-JP" smtClean="0"/>
              <a:t>Large amounts of them have also been released into the </a:t>
            </a:r>
            <a:r>
              <a:rPr lang="en-US" altLang="ja-JP" smtClean="0">
                <a:hlinkClick r:id="rId3" action="ppaction://hlinkfile" tooltip="Pacific Ocean"/>
              </a:rPr>
              <a:t>Pacific Ocean</a:t>
            </a:r>
            <a:r>
              <a:rPr lang="en-US" altLang="ja-JP" smtClean="0"/>
              <a:t>.</a:t>
            </a:r>
          </a:p>
          <a:p>
            <a:pPr eaLnBrk="1" hangingPunct="1"/>
            <a:r>
              <a:rPr lang="en-US" altLang="ja-JP" smtClean="0"/>
              <a:t>But Information about the risk of radiation exposure was limited, and the government kept saying it’s not immediately dangerous. </a:t>
            </a:r>
          </a:p>
          <a:p>
            <a:pPr eaLnBrk="1" hangingPunct="1"/>
            <a:r>
              <a:rPr lang="en-US" altLang="ja-JP" smtClean="0"/>
              <a:t>The government and Tokyo Electric power company (TEPCO) have been criticized for poor communication with the public. </a:t>
            </a:r>
          </a:p>
          <a:p>
            <a:pPr eaLnBrk="1" hangingPunct="1"/>
            <a:endParaRPr lang="en-US" altLang="ja-JP" smtClean="0"/>
          </a:p>
          <a:p>
            <a:pPr eaLnBrk="1" hangingPunct="1"/>
            <a:r>
              <a:rPr lang="en-US" altLang="ja-JP" smtClean="0"/>
              <a:t>After 6 month later, the Government has guradually releaesd contamination map based on assessment  by plane. Left map shows spread of radioactive materials detected in the atmosphere and right map is a cesium contamination in the soil. </a:t>
            </a:r>
          </a:p>
          <a:p>
            <a:pPr eaLnBrk="1" hangingPunct="1"/>
            <a:r>
              <a:rPr lang="en-US" altLang="ja-JP" smtClean="0"/>
              <a:t>You can see that how widely radiation has spread. </a:t>
            </a:r>
          </a:p>
        </p:txBody>
      </p:sp>
      <p:sp>
        <p:nvSpPr>
          <p:cNvPr id="4" name="スライド番号プレースホルダー 3"/>
          <p:cNvSpPr>
            <a:spLocks noGrp="1"/>
          </p:cNvSpPr>
          <p:nvPr>
            <p:ph type="sldNum" sz="quarter" idx="5"/>
          </p:nvPr>
        </p:nvSpPr>
        <p:spPr/>
        <p:txBody>
          <a:bodyPr/>
          <a:lstStyle/>
          <a:p>
            <a:pPr>
              <a:defRPr/>
            </a:pPr>
            <a:fld id="{0C8E753C-8622-4EC3-9C44-812E676A75B1}" type="slidenum">
              <a:rPr lang="ja-JP" altLang="en-US" smtClean="0"/>
              <a:pPr>
                <a:defRPr/>
              </a:pPr>
              <a:t>3</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34818"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ja-JP" smtClean="0"/>
              <a:t>We have had 54 nuclear power plants in 17 sites. Due to accident as well as regular checking, 44 out of them stopp currently and only 10 reactors are operating.</a:t>
            </a:r>
            <a:endParaRPr lang="ja-JP" altLang="en-US" smtClean="0"/>
          </a:p>
        </p:txBody>
      </p:sp>
      <p:sp>
        <p:nvSpPr>
          <p:cNvPr id="4" name="スライド番号プレースホルダー 3"/>
          <p:cNvSpPr>
            <a:spLocks noGrp="1"/>
          </p:cNvSpPr>
          <p:nvPr>
            <p:ph type="sldNum" sz="quarter" idx="5"/>
          </p:nvPr>
        </p:nvSpPr>
        <p:spPr/>
        <p:txBody>
          <a:bodyPr/>
          <a:lstStyle/>
          <a:p>
            <a:pPr>
              <a:defRPr/>
            </a:pPr>
            <a:fld id="{1363FFD1-D42C-40C1-9CC9-7CEA9E28B671}" type="slidenum">
              <a:rPr lang="ja-JP" altLang="en-US" smtClean="0"/>
              <a:pPr>
                <a:defRPr/>
              </a:pPr>
              <a:t>4</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36866"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ja-JP" smtClean="0"/>
              <a:t>These cause serious damage on living and economy in large scale .</a:t>
            </a:r>
          </a:p>
          <a:p>
            <a:pPr eaLnBrk="1" hangingPunct="1"/>
            <a:r>
              <a:rPr lang="en-US" altLang="ja-JP" smtClean="0"/>
              <a:t>The area surrounding plants remain uninhabitable for decades due to high radiation.  High level contamination has been detected from food, water, and milk, and industrial products, too.  </a:t>
            </a:r>
          </a:p>
          <a:p>
            <a:pPr eaLnBrk="1" hangingPunct="1"/>
            <a:r>
              <a:rPr lang="en-US" altLang="ja-JP" smtClean="0"/>
              <a:t>It is said that it takes at least 30 years to decommissioning nuclear reactors. And land cleanup is overwhelming task. We know perfect cleanup is impossible.</a:t>
            </a:r>
          </a:p>
          <a:p>
            <a:pPr eaLnBrk="1" hangingPunct="1"/>
            <a:r>
              <a:rPr lang="en-US" altLang="ja-JP" smtClean="0"/>
              <a:t>Day after day, we experience how difficult to manage the released radioactive materials and how damaging the accident was. </a:t>
            </a:r>
          </a:p>
          <a:p>
            <a:pPr eaLnBrk="1" hangingPunct="1"/>
            <a:endParaRPr lang="en-US" altLang="ja-JP" smtClean="0"/>
          </a:p>
        </p:txBody>
      </p:sp>
      <p:sp>
        <p:nvSpPr>
          <p:cNvPr id="4" name="スライド番号プレースホルダー 3"/>
          <p:cNvSpPr>
            <a:spLocks noGrp="1"/>
          </p:cNvSpPr>
          <p:nvPr>
            <p:ph type="sldNum" sz="quarter" idx="5"/>
          </p:nvPr>
        </p:nvSpPr>
        <p:spPr/>
        <p:txBody>
          <a:bodyPr/>
          <a:lstStyle/>
          <a:p>
            <a:pPr>
              <a:defRPr/>
            </a:pPr>
            <a:fld id="{7C514AD2-D1BB-4AE5-9BD8-C3D860CC7644}" type="slidenum">
              <a:rPr lang="ja-JP" altLang="en-US" smtClean="0"/>
              <a:pPr>
                <a:defRPr/>
              </a:pPr>
              <a:t>5</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38914"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ja-JP" smtClean="0"/>
              <a:t>One thing which I think is very new is the public reaction. We see various demonstration and people speak out against nuclear. </a:t>
            </a:r>
            <a:endParaRPr lang="ja-JP" altLang="en-US" smtClean="0"/>
          </a:p>
        </p:txBody>
      </p:sp>
      <p:sp>
        <p:nvSpPr>
          <p:cNvPr id="4" name="スライド番号プレースホルダー 3"/>
          <p:cNvSpPr>
            <a:spLocks noGrp="1"/>
          </p:cNvSpPr>
          <p:nvPr>
            <p:ph type="sldNum" sz="quarter" idx="5"/>
          </p:nvPr>
        </p:nvSpPr>
        <p:spPr/>
        <p:txBody>
          <a:bodyPr/>
          <a:lstStyle/>
          <a:p>
            <a:pPr>
              <a:defRPr/>
            </a:pPr>
            <a:fld id="{25FD7C1D-04E3-4D54-928A-EEAEAAB156B9}" type="slidenum">
              <a:rPr lang="ja-JP" altLang="en-US" smtClean="0"/>
              <a:pPr>
                <a:defRPr/>
              </a:pPr>
              <a:t>6</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40962"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ja-JP" altLang="en-US" smtClean="0"/>
          </a:p>
        </p:txBody>
      </p:sp>
      <p:sp>
        <p:nvSpPr>
          <p:cNvPr id="4" name="スライド番号プレースホルダー 3"/>
          <p:cNvSpPr>
            <a:spLocks noGrp="1"/>
          </p:cNvSpPr>
          <p:nvPr>
            <p:ph type="sldNum" sz="quarter" idx="5"/>
          </p:nvPr>
        </p:nvSpPr>
        <p:spPr/>
        <p:txBody>
          <a:bodyPr/>
          <a:lstStyle/>
          <a:p>
            <a:pPr>
              <a:defRPr/>
            </a:pPr>
            <a:fld id="{C54555F1-4901-4229-93CA-10A2B671ACCA}" type="slidenum">
              <a:rPr lang="ja-JP" altLang="en-US" smtClean="0"/>
              <a:pPr>
                <a:defRPr/>
              </a:pPr>
              <a:t>7</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43010"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ja-JP" altLang="en-US" smtClean="0"/>
          </a:p>
        </p:txBody>
      </p:sp>
      <p:sp>
        <p:nvSpPr>
          <p:cNvPr id="4" name="スライド番号プレースホルダー 3"/>
          <p:cNvSpPr>
            <a:spLocks noGrp="1"/>
          </p:cNvSpPr>
          <p:nvPr>
            <p:ph type="sldNum" sz="quarter" idx="5"/>
          </p:nvPr>
        </p:nvSpPr>
        <p:spPr/>
        <p:txBody>
          <a:bodyPr/>
          <a:lstStyle/>
          <a:p>
            <a:pPr>
              <a:defRPr/>
            </a:pPr>
            <a:fld id="{BC6EE6D7-EB9F-401E-91F2-0CB49F45FCE2}" type="slidenum">
              <a:rPr lang="ja-JP" altLang="en-US" smtClean="0"/>
              <a:pPr>
                <a:defRPr/>
              </a:pPr>
              <a:t>8</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47106"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ja-JP" altLang="en-US" smtClean="0"/>
          </a:p>
        </p:txBody>
      </p:sp>
      <p:sp>
        <p:nvSpPr>
          <p:cNvPr id="4" name="スライド番号プレースホルダー 3"/>
          <p:cNvSpPr>
            <a:spLocks noGrp="1"/>
          </p:cNvSpPr>
          <p:nvPr>
            <p:ph type="sldNum" sz="quarter" idx="5"/>
          </p:nvPr>
        </p:nvSpPr>
        <p:spPr/>
        <p:txBody>
          <a:bodyPr/>
          <a:lstStyle/>
          <a:p>
            <a:pPr>
              <a:defRPr/>
            </a:pPr>
            <a:fld id="{F5F48960-A519-44A6-A310-97CB12FD5D09}" type="slidenum">
              <a:rPr lang="ja-JP" altLang="en-US" smtClean="0"/>
              <a:pPr>
                <a:defRPr/>
              </a:pPr>
              <a:t>10</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51202"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ja-JP" smtClean="0"/>
              <a:t>Although power generation is regionally monopolized by 10 power companies, we could seek strengthen connection, to avoid peak power shortage. </a:t>
            </a:r>
            <a:endParaRPr lang="ja-JP" altLang="en-US" smtClean="0"/>
          </a:p>
        </p:txBody>
      </p:sp>
      <p:sp>
        <p:nvSpPr>
          <p:cNvPr id="4" name="スライド番号プレースホルダー 3"/>
          <p:cNvSpPr>
            <a:spLocks noGrp="1"/>
          </p:cNvSpPr>
          <p:nvPr>
            <p:ph type="sldNum" sz="quarter" idx="5"/>
          </p:nvPr>
        </p:nvSpPr>
        <p:spPr/>
        <p:txBody>
          <a:bodyPr/>
          <a:lstStyle/>
          <a:p>
            <a:pPr>
              <a:defRPr/>
            </a:pPr>
            <a:fld id="{AA894DEE-76A4-4448-803A-49E30D81FCF1}" type="slidenum">
              <a:rPr lang="ja-JP" altLang="en-US" smtClean="0"/>
              <a:pPr>
                <a:defRPr/>
              </a:pPr>
              <a:t>13</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53250"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ja-JP" smtClean="0"/>
              <a:t>We have 2020 scenario and assessed whether japan could meet 25% reduction target while reducing dependence nuclear and fossil fuel.</a:t>
            </a:r>
          </a:p>
          <a:p>
            <a:pPr eaLnBrk="1" hangingPunct="1"/>
            <a:r>
              <a:rPr lang="en-US" altLang="ja-JP" smtClean="0"/>
              <a:t>And we showed it that it is possible.</a:t>
            </a:r>
            <a:endParaRPr lang="ja-JP" altLang="en-US" smtClean="0"/>
          </a:p>
        </p:txBody>
      </p:sp>
      <p:sp>
        <p:nvSpPr>
          <p:cNvPr id="4" name="スライド番号プレースホルダー 3"/>
          <p:cNvSpPr>
            <a:spLocks noGrp="1"/>
          </p:cNvSpPr>
          <p:nvPr>
            <p:ph type="sldNum" sz="quarter" idx="5"/>
          </p:nvPr>
        </p:nvSpPr>
        <p:spPr/>
        <p:txBody>
          <a:bodyPr/>
          <a:lstStyle/>
          <a:p>
            <a:pPr>
              <a:defRPr/>
            </a:pPr>
            <a:fld id="{847AA76B-B5D5-4D02-894E-3C70386BA0A2}" type="slidenum">
              <a:rPr lang="ja-JP" altLang="en-US" smtClean="0"/>
              <a:pPr>
                <a:defRPr/>
              </a:pPr>
              <a:t>14</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55298"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ja-JP" smtClean="0"/>
              <a:t>The share of power generation looks like this.</a:t>
            </a:r>
            <a:endParaRPr lang="ja-JP" altLang="en-US" smtClean="0"/>
          </a:p>
        </p:txBody>
      </p:sp>
      <p:sp>
        <p:nvSpPr>
          <p:cNvPr id="4" name="スライド番号プレースホルダー 3"/>
          <p:cNvSpPr>
            <a:spLocks noGrp="1"/>
          </p:cNvSpPr>
          <p:nvPr>
            <p:ph type="sldNum" sz="quarter" idx="5"/>
          </p:nvPr>
        </p:nvSpPr>
        <p:spPr/>
        <p:txBody>
          <a:bodyPr/>
          <a:lstStyle/>
          <a:p>
            <a:pPr>
              <a:defRPr/>
            </a:pPr>
            <a:fld id="{31E53AB1-D151-44DE-B149-52C25964A1AA}" type="slidenum">
              <a:rPr lang="ja-JP" altLang="en-US" smtClean="0"/>
              <a:pPr>
                <a:defRPr/>
              </a:pPr>
              <a:t>15</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57346"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ja-JP" smtClean="0"/>
              <a:t>However, there’s division for future energy scenario. </a:t>
            </a:r>
          </a:p>
          <a:p>
            <a:pPr eaLnBrk="1" hangingPunct="1"/>
            <a:r>
              <a:rPr lang="en-US" altLang="ja-JP" smtClean="0"/>
              <a:t>Last month, IEA executive Director came over to Japan and made presentation based on IEA energy scenario.</a:t>
            </a:r>
          </a:p>
          <a:p>
            <a:pPr eaLnBrk="1" hangingPunct="1"/>
            <a:r>
              <a:rPr lang="en-US" altLang="ja-JP" smtClean="0"/>
              <a:t>The 3 scenario shows top 3 lines are scenario presented by him. Even low  nuclear sceanrio, it shows  slight increase of nuclear capacity, but he said that it is very costly because it requires significant increase of fossil fuel.</a:t>
            </a:r>
          </a:p>
          <a:p>
            <a:pPr eaLnBrk="1" hangingPunct="1"/>
            <a:r>
              <a:rPr lang="en-US" altLang="ja-JP" smtClean="0"/>
              <a:t>I have to say that this doesn’t reflect the reality. The scenario shows to reoperate even Fukushima dai2 reactors as well as stopped reactors by PM Kan. Reality is green line. Probability to be zero nuclear operation is quite realistic, and re-operation is very politicized issue. </a:t>
            </a:r>
          </a:p>
          <a:p>
            <a:pPr eaLnBrk="1" hangingPunct="1"/>
            <a:r>
              <a:rPr lang="en-US" altLang="ja-JP" smtClean="0"/>
              <a:t>At the </a:t>
            </a:r>
            <a:endParaRPr lang="ja-JP" altLang="en-US" smtClean="0"/>
          </a:p>
        </p:txBody>
      </p:sp>
      <p:sp>
        <p:nvSpPr>
          <p:cNvPr id="4" name="スライド番号プレースホルダー 3"/>
          <p:cNvSpPr>
            <a:spLocks noGrp="1"/>
          </p:cNvSpPr>
          <p:nvPr>
            <p:ph type="sldNum" sz="quarter" idx="5"/>
          </p:nvPr>
        </p:nvSpPr>
        <p:spPr/>
        <p:txBody>
          <a:bodyPr/>
          <a:lstStyle/>
          <a:p>
            <a:pPr>
              <a:defRPr/>
            </a:pPr>
            <a:fld id="{AF26B2BA-204D-4AA8-9F03-B9353C739AC1}" type="slidenum">
              <a:rPr lang="ja-JP" altLang="en-US" smtClean="0"/>
              <a:pPr>
                <a:defRPr/>
              </a:pPr>
              <a:t>16</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Picture 2" descr="C:\Users\khirata-note\Documents\my document\●気候ネット活動関係\事務関係\ロゴ・イラスト\kikonet.jpg"/>
          <p:cNvPicPr>
            <a:picLocks noChangeAspect="1" noChangeArrowheads="1"/>
          </p:cNvPicPr>
          <p:nvPr userDrawn="1"/>
        </p:nvPicPr>
        <p:blipFill>
          <a:blip r:embed="rId2"/>
          <a:srcRect/>
          <a:stretch>
            <a:fillRect/>
          </a:stretch>
        </p:blipFill>
        <p:spPr bwMode="auto">
          <a:xfrm>
            <a:off x="488950" y="619125"/>
            <a:ext cx="2643188" cy="649288"/>
          </a:xfrm>
          <a:prstGeom prst="rect">
            <a:avLst/>
          </a:prstGeom>
          <a:noFill/>
          <a:ln w="9525">
            <a:noFill/>
            <a:miter lim="800000"/>
            <a:headEnd/>
            <a:tailEnd/>
          </a:ln>
        </p:spPr>
      </p:pic>
      <p:sp>
        <p:nvSpPr>
          <p:cNvPr id="2" name="タイトル 1"/>
          <p:cNvSpPr>
            <a:spLocks noGrp="1"/>
          </p:cNvSpPr>
          <p:nvPr>
            <p:ph type="ctrTitle"/>
          </p:nvPr>
        </p:nvSpPr>
        <p:spPr>
          <a:xfrm>
            <a:off x="685800" y="2130425"/>
            <a:ext cx="7772400" cy="1470025"/>
          </a:xfrm>
        </p:spPr>
        <p:txBody>
          <a:bodyPr/>
          <a:lstStyle>
            <a:lvl1pPr>
              <a:defRPr>
                <a:solidFill>
                  <a:schemeClr val="tx2">
                    <a:lumMod val="50000"/>
                  </a:schemeClr>
                </a:solidFill>
              </a:defRPr>
            </a:lvl1p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normAutofit/>
          </a:bodyPr>
          <a:lstStyle>
            <a:lvl1pPr marL="0" indent="0" algn="ctr">
              <a:buNone/>
              <a:defRPr sz="2400">
                <a:solidFill>
                  <a:schemeClr val="tx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dirty="0" smtClean="0"/>
              <a:t>マスタ サブタイトルの書式設定</a:t>
            </a:r>
            <a:endParaRPr lang="ja-JP" altLang="en-US" dirty="0"/>
          </a:p>
        </p:txBody>
      </p:sp>
      <p:sp>
        <p:nvSpPr>
          <p:cNvPr id="5" name="日付プレースホルダ 3"/>
          <p:cNvSpPr>
            <a:spLocks noGrp="1"/>
          </p:cNvSpPr>
          <p:nvPr>
            <p:ph type="dt" sz="half" idx="10"/>
          </p:nvPr>
        </p:nvSpPr>
        <p:spPr>
          <a:xfrm>
            <a:off x="663575" y="6356350"/>
            <a:ext cx="2133600" cy="365125"/>
          </a:xfrm>
        </p:spPr>
        <p:txBody>
          <a:bodyPr/>
          <a:lstStyle>
            <a:lvl1pPr>
              <a:defRPr/>
            </a:lvl1pPr>
          </a:lstStyle>
          <a:p>
            <a:pPr>
              <a:defRPr/>
            </a:pPr>
            <a:fld id="{6793CCD2-3F4A-415B-93A7-CC59E0EBBDEA}" type="datetime1">
              <a:rPr lang="ja-JP" altLang="en-US"/>
              <a:pPr>
                <a:defRPr/>
              </a:pPr>
              <a:t>2011/12/5</a:t>
            </a:fld>
            <a:endParaRPr lang="ja-JP" altLang="en-US"/>
          </a:p>
        </p:txBody>
      </p:sp>
      <p:sp>
        <p:nvSpPr>
          <p:cNvPr id="6" name="フッター プレースホルダ 4"/>
          <p:cNvSpPr>
            <a:spLocks noGrp="1"/>
          </p:cNvSpPr>
          <p:nvPr>
            <p:ph type="ftr" sz="quarter" idx="11"/>
          </p:nvPr>
        </p:nvSpPr>
        <p:spPr>
          <a:xfrm>
            <a:off x="3330575" y="6356350"/>
            <a:ext cx="2895600" cy="365125"/>
          </a:xfrm>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dirty="0"/>
          </a:p>
        </p:txBody>
      </p:sp>
      <p:sp>
        <p:nvSpPr>
          <p:cNvPr id="7" name="スライド番号プレースホルダ 5"/>
          <p:cNvSpPr>
            <a:spLocks noGrp="1"/>
          </p:cNvSpPr>
          <p:nvPr>
            <p:ph type="sldNum" sz="quarter" idx="12"/>
          </p:nvPr>
        </p:nvSpPr>
        <p:spPr>
          <a:xfrm>
            <a:off x="6759575" y="6356350"/>
            <a:ext cx="2133600" cy="365125"/>
          </a:xfrm>
        </p:spPr>
        <p:txBody>
          <a:bodyPr/>
          <a:lstStyle>
            <a:lvl1pPr>
              <a:defRPr/>
            </a:lvl1pPr>
          </a:lstStyle>
          <a:p>
            <a:pPr>
              <a:defRPr/>
            </a:pPr>
            <a:fld id="{677D35CF-B432-4A0E-A939-DC842B2AC621}" type="slidenum">
              <a:rPr lang="ja-JP" altLang="en-US"/>
              <a:pPr>
                <a:defRPr/>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4" name="Picture 2" descr="C:\Users\khirata-note\Documents\my document\●気候ネット活動関係\事務関係\ロゴ・イラスト\kikonet.jpg"/>
          <p:cNvPicPr>
            <a:picLocks noChangeAspect="1" noChangeArrowheads="1"/>
          </p:cNvPicPr>
          <p:nvPr userDrawn="1"/>
        </p:nvPicPr>
        <p:blipFill>
          <a:blip r:embed="rId2"/>
          <a:srcRect/>
          <a:stretch>
            <a:fillRect/>
          </a:stretch>
        </p:blipFill>
        <p:spPr bwMode="auto">
          <a:xfrm>
            <a:off x="179388" y="177800"/>
            <a:ext cx="1512887" cy="371475"/>
          </a:xfrm>
          <a:prstGeom prst="rect">
            <a:avLst/>
          </a:prstGeom>
          <a:noFill/>
          <a:ln w="9525">
            <a:noFill/>
            <a:miter lim="800000"/>
            <a:headEnd/>
            <a:tailEnd/>
          </a:ln>
        </p:spPr>
      </p:pic>
      <p:pic>
        <p:nvPicPr>
          <p:cNvPr id="5" name="Picture 2" descr="C:\Users\Kimiko\AppData\Roaming\Skype\Pictures\自分のスナップショット 1.png"/>
          <p:cNvPicPr>
            <a:picLocks noChangeAspect="1" noChangeArrowheads="1"/>
          </p:cNvPicPr>
          <p:nvPr userDrawn="1"/>
        </p:nvPicPr>
        <p:blipFill>
          <a:blip r:embed="rId3" cstate="print">
            <a:duotone>
              <a:prstClr val="black"/>
              <a:srgbClr val="D9C3A5">
                <a:tint val="50000"/>
                <a:satMod val="180000"/>
              </a:srgbClr>
            </a:duotone>
            <a:extLst>
              <a:ext uri="{BEBA8EAE-BF5A-486C-A8C5-ECC9F3942E4B}"/>
              <a:ext uri="{28A0092B-C50C-407E-A947-70E740481C1C}"/>
            </a:extLst>
          </a:blip>
          <a:srcRect/>
          <a:stretch>
            <a:fillRect/>
          </a:stretch>
        </p:blipFill>
        <p:spPr bwMode="auto">
          <a:xfrm>
            <a:off x="8394080" y="260648"/>
            <a:ext cx="572007" cy="572007"/>
          </a:xfrm>
          <a:prstGeom prst="rect">
            <a:avLst/>
          </a:prstGeom>
          <a:noFill/>
          <a:effectLst>
            <a:glow>
              <a:schemeClr val="accent1"/>
            </a:glow>
            <a:softEdge rad="50800"/>
          </a:effectLst>
          <a:extLst>
            <a:ext uri="{909E8E84-426E-40DD-AFC4-6F175D3DCCD1}"/>
          </a:extLst>
        </p:spPr>
      </p:pic>
      <p:cxnSp>
        <p:nvCxnSpPr>
          <p:cNvPr id="6" name="直線コネクタ 9"/>
          <p:cNvCxnSpPr/>
          <p:nvPr userDrawn="1"/>
        </p:nvCxnSpPr>
        <p:spPr>
          <a:xfrm>
            <a:off x="0" y="1125538"/>
            <a:ext cx="9251950" cy="0"/>
          </a:xfrm>
          <a:prstGeom prst="line">
            <a:avLst/>
          </a:prstGeom>
          <a:ln/>
        </p:spPr>
        <p:style>
          <a:lnRef idx="3">
            <a:schemeClr val="accent2"/>
          </a:lnRef>
          <a:fillRef idx="0">
            <a:schemeClr val="accent2"/>
          </a:fillRef>
          <a:effectRef idx="2">
            <a:schemeClr val="accent2"/>
          </a:effectRef>
          <a:fontRef idx="minor">
            <a:schemeClr val="tx1"/>
          </a:fontRef>
        </p:style>
      </p:cxnSp>
      <p:sp>
        <p:nvSpPr>
          <p:cNvPr id="7" name="正方形/長方形 11"/>
          <p:cNvSpPr/>
          <p:nvPr userDrawn="1"/>
        </p:nvSpPr>
        <p:spPr>
          <a:xfrm>
            <a:off x="8748713" y="981075"/>
            <a:ext cx="107950" cy="287338"/>
          </a:xfrm>
          <a:prstGeom prst="rect">
            <a:avLst/>
          </a:prstGeom>
          <a:solidFill>
            <a:schemeClr val="accent2">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dirty="0"/>
          </a:p>
        </p:txBody>
      </p:sp>
      <p:sp>
        <p:nvSpPr>
          <p:cNvPr id="8" name="正方形/長方形 12"/>
          <p:cNvSpPr/>
          <p:nvPr userDrawn="1"/>
        </p:nvSpPr>
        <p:spPr>
          <a:xfrm>
            <a:off x="8924925" y="1123950"/>
            <a:ext cx="107950" cy="28733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dirty="0"/>
          </a:p>
        </p:txBody>
      </p:sp>
      <p:cxnSp>
        <p:nvCxnSpPr>
          <p:cNvPr id="9" name="直線コネクタ 13"/>
          <p:cNvCxnSpPr/>
          <p:nvPr userDrawn="1"/>
        </p:nvCxnSpPr>
        <p:spPr>
          <a:xfrm>
            <a:off x="6516688" y="6164263"/>
            <a:ext cx="2668587" cy="1587"/>
          </a:xfrm>
          <a:prstGeom prst="line">
            <a:avLst/>
          </a:prstGeom>
          <a:ln/>
        </p:spPr>
        <p:style>
          <a:lnRef idx="3">
            <a:schemeClr val="dk1"/>
          </a:lnRef>
          <a:fillRef idx="0">
            <a:schemeClr val="dk1"/>
          </a:fillRef>
          <a:effectRef idx="2">
            <a:schemeClr val="dk1"/>
          </a:effectRef>
          <a:fontRef idx="minor">
            <a:schemeClr val="tx1"/>
          </a:fontRef>
        </p:style>
      </p:cxnSp>
      <p:sp>
        <p:nvSpPr>
          <p:cNvPr id="10" name="正方形/長方形 14"/>
          <p:cNvSpPr/>
          <p:nvPr userDrawn="1"/>
        </p:nvSpPr>
        <p:spPr>
          <a:xfrm>
            <a:off x="8712200" y="6165850"/>
            <a:ext cx="107950" cy="287338"/>
          </a:xfrm>
          <a:prstGeom prst="rect">
            <a:avLst/>
          </a:prstGeom>
          <a:solidFill>
            <a:schemeClr val="accent4">
              <a:lumMod val="75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ja-JP" altLang="en-US" dirty="0"/>
          </a:p>
        </p:txBody>
      </p:sp>
      <p:sp>
        <p:nvSpPr>
          <p:cNvPr id="11" name="正方形/長方形 15"/>
          <p:cNvSpPr/>
          <p:nvPr userDrawn="1"/>
        </p:nvSpPr>
        <p:spPr>
          <a:xfrm>
            <a:off x="8856663" y="5876925"/>
            <a:ext cx="107950" cy="288925"/>
          </a:xfrm>
          <a:prstGeom prst="rect">
            <a:avLst/>
          </a:prstGeom>
          <a:solidFill>
            <a:schemeClr val="accent4">
              <a:lumMod val="40000"/>
              <a:lumOff val="6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ja-JP" altLang="en-US" dirty="0"/>
          </a:p>
        </p:txBody>
      </p:sp>
      <p:sp>
        <p:nvSpPr>
          <p:cNvPr id="2" name="タイトル 1"/>
          <p:cNvSpPr>
            <a:spLocks noGrp="1"/>
          </p:cNvSpPr>
          <p:nvPr>
            <p:ph type="title"/>
          </p:nvPr>
        </p:nvSpPr>
        <p:spPr/>
        <p:txBody>
          <a:bodyPr/>
          <a:lstStyle>
            <a:lvl1pPr>
              <a:defRPr>
                <a:solidFill>
                  <a:schemeClr val="tx2">
                    <a:lumMod val="50000"/>
                  </a:schemeClr>
                </a:solidFill>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lvl1pPr>
              <a:defRPr sz="2600" b="1">
                <a:solidFill>
                  <a:schemeClr val="tx2">
                    <a:lumMod val="50000"/>
                  </a:schemeClr>
                </a:solidFill>
              </a:defRPr>
            </a:lvl1pPr>
            <a:lvl2pPr>
              <a:defRPr sz="2300">
                <a:solidFill>
                  <a:schemeClr val="accent2">
                    <a:lumMod val="50000"/>
                  </a:schemeClr>
                </a:solidFill>
              </a:defRPr>
            </a:lvl2pPr>
            <a:lvl3pPr>
              <a:defRPr sz="2000">
                <a:solidFill>
                  <a:schemeClr val="accent2">
                    <a:lumMod val="50000"/>
                  </a:schemeClr>
                </a:solidFill>
              </a:defRPr>
            </a:lvl3pPr>
            <a:lvl4pPr>
              <a:defRPr sz="1700">
                <a:solidFill>
                  <a:schemeClr val="accent2">
                    <a:lumMod val="50000"/>
                  </a:schemeClr>
                </a:solidFill>
              </a:defRPr>
            </a:lvl4pPr>
            <a:lvl5pPr>
              <a:defRPr sz="1500">
                <a:solidFill>
                  <a:schemeClr val="accent2">
                    <a:lumMod val="50000"/>
                  </a:schemeClr>
                </a:solidFill>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12" name="日付プレースホルダ 3"/>
          <p:cNvSpPr>
            <a:spLocks noGrp="1"/>
          </p:cNvSpPr>
          <p:nvPr>
            <p:ph type="dt" sz="half" idx="10"/>
          </p:nvPr>
        </p:nvSpPr>
        <p:spPr/>
        <p:txBody>
          <a:bodyPr/>
          <a:lstStyle>
            <a:lvl1pPr>
              <a:defRPr/>
            </a:lvl1pPr>
          </a:lstStyle>
          <a:p>
            <a:pPr>
              <a:defRPr/>
            </a:pPr>
            <a:fld id="{AD2F8AAC-09F8-4597-96D0-9C11856E0434}" type="datetime1">
              <a:rPr lang="ja-JP" altLang="en-US"/>
              <a:pPr>
                <a:defRPr/>
              </a:pPr>
              <a:t>2011/12/5</a:t>
            </a:fld>
            <a:endParaRPr lang="ja-JP" altLang="en-US"/>
          </a:p>
        </p:txBody>
      </p:sp>
      <p:sp>
        <p:nvSpPr>
          <p:cNvPr id="13" name="フッター プレースホルダ 4"/>
          <p:cNvSpPr>
            <a:spLocks noGrp="1"/>
          </p:cNvSpPr>
          <p:nvPr>
            <p:ph type="ftr" sz="quarter" idx="11"/>
          </p:nvPr>
        </p:nvSpPr>
        <p:spPr>
          <a:xfrm>
            <a:off x="2843213" y="6356350"/>
            <a:ext cx="3529012" cy="365125"/>
          </a:xfrm>
        </p:spPr>
        <p:txBody>
          <a:bodyPr/>
          <a:lstStyle>
            <a:lvl1pPr>
              <a:defRPr smtClean="0">
                <a:solidFill>
                  <a:schemeClr val="accent2">
                    <a:lumMod val="50000"/>
                  </a:schemeClr>
                </a:solidFill>
              </a:defRPr>
            </a:lvl1pPr>
          </a:lstStyle>
          <a:p>
            <a:pPr>
              <a:defRPr/>
            </a:pPr>
            <a:r>
              <a:rPr lang="en-US" altLang="ja-JP"/>
              <a:t>Copyright © </a:t>
            </a:r>
            <a:r>
              <a:rPr lang="ja-JP" altLang="en-US"/>
              <a:t>気候ネットワーク </a:t>
            </a:r>
            <a:r>
              <a:rPr lang="en-US" altLang="ja-JP"/>
              <a:t>All Rights Reserved.</a:t>
            </a:r>
            <a:endParaRPr lang="ja-JP" altLang="en-US" dirty="0"/>
          </a:p>
        </p:txBody>
      </p:sp>
      <p:sp>
        <p:nvSpPr>
          <p:cNvPr id="14" name="スライド番号プレースホルダ 5"/>
          <p:cNvSpPr>
            <a:spLocks noGrp="1"/>
          </p:cNvSpPr>
          <p:nvPr>
            <p:ph type="sldNum" sz="quarter" idx="12"/>
          </p:nvPr>
        </p:nvSpPr>
        <p:spPr>
          <a:xfrm>
            <a:off x="6729413" y="6356350"/>
            <a:ext cx="1874837" cy="365125"/>
          </a:xfrm>
        </p:spPr>
        <p:txBody>
          <a:bodyPr/>
          <a:lstStyle>
            <a:lvl1pPr>
              <a:defRPr smtClean="0">
                <a:solidFill>
                  <a:schemeClr val="accent2">
                    <a:lumMod val="50000"/>
                  </a:schemeClr>
                </a:solidFill>
              </a:defRPr>
            </a:lvl1pPr>
          </a:lstStyle>
          <a:p>
            <a:pPr>
              <a:defRPr/>
            </a:pPr>
            <a:fld id="{F1F98EC4-FE2A-4915-9888-FA9AC39CC5EF}" type="slidenum">
              <a:rPr lang="ja-JP" altLang="en-US"/>
              <a:pPr>
                <a:defRPr/>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E6034545-CD13-4FF6-B2AF-08529708F330}" type="datetime1">
              <a:rPr lang="ja-JP" altLang="en-US"/>
              <a:pPr>
                <a:defRPr/>
              </a:pPr>
              <a:t>2011/12/5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989CBF29-607B-425D-9B73-C3DB812BD13C}" type="slidenum">
              <a:rPr lang="ja-JP" altLang="en-US"/>
              <a:pPr>
                <a:defRPr/>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pPr>
              <a:defRPr/>
            </a:pPr>
            <a:fld id="{2012E4BB-EBD5-4364-BE88-335A456CB26C}" type="datetime1">
              <a:rPr lang="ja-JP" altLang="en-US"/>
              <a:pPr>
                <a:defRPr/>
              </a:pPr>
              <a:t>2011/12/5</a:t>
            </a:fld>
            <a:endParaRPr lang="ja-JP" altLang="en-US"/>
          </a:p>
        </p:txBody>
      </p:sp>
      <p:sp>
        <p:nvSpPr>
          <p:cNvPr id="6" name="フッター プレースホルダ 5"/>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7" name="スライド番号プレースホルダ 6"/>
          <p:cNvSpPr>
            <a:spLocks noGrp="1"/>
          </p:cNvSpPr>
          <p:nvPr>
            <p:ph type="sldNum" sz="quarter" idx="12"/>
          </p:nvPr>
        </p:nvSpPr>
        <p:spPr/>
        <p:txBody>
          <a:bodyPr/>
          <a:lstStyle>
            <a:lvl1pPr>
              <a:defRPr/>
            </a:lvl1pPr>
          </a:lstStyle>
          <a:p>
            <a:pPr>
              <a:defRPr/>
            </a:pPr>
            <a:fld id="{B88F70D9-ED7D-4173-B429-01665CC6D921}" type="slidenum">
              <a:rPr lang="ja-JP" altLang="en-US"/>
              <a:pPr>
                <a:defRPr/>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pPr>
              <a:defRPr/>
            </a:pPr>
            <a:fld id="{37343042-024D-493C-88AF-6D433DAE9485}" type="datetime1">
              <a:rPr lang="ja-JP" altLang="en-US"/>
              <a:pPr>
                <a:defRPr/>
              </a:pPr>
              <a:t>2011/12/5</a:t>
            </a:fld>
            <a:endParaRPr lang="ja-JP" altLang="en-US"/>
          </a:p>
        </p:txBody>
      </p:sp>
      <p:sp>
        <p:nvSpPr>
          <p:cNvPr id="8" name="フッター プレースホルダ 7"/>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9" name="スライド番号プレースホルダ 8"/>
          <p:cNvSpPr>
            <a:spLocks noGrp="1"/>
          </p:cNvSpPr>
          <p:nvPr>
            <p:ph type="sldNum" sz="quarter" idx="12"/>
          </p:nvPr>
        </p:nvSpPr>
        <p:spPr/>
        <p:txBody>
          <a:bodyPr/>
          <a:lstStyle>
            <a:lvl1pPr>
              <a:defRPr/>
            </a:lvl1pPr>
          </a:lstStyle>
          <a:p>
            <a:pPr>
              <a:defRPr/>
            </a:pPr>
            <a:fld id="{3C4EDEE6-7D2E-49B0-A9AA-0FA1DAC5B48E}" type="slidenum">
              <a:rPr lang="ja-JP" altLang="en-US"/>
              <a:pPr>
                <a:defRPr/>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pPr>
              <a:defRPr/>
            </a:pPr>
            <a:fld id="{FC988AAF-AC52-4FC5-BAAB-8C0A468492B1}" type="datetime1">
              <a:rPr lang="ja-JP" altLang="en-US"/>
              <a:pPr>
                <a:defRPr/>
              </a:pPr>
              <a:t>2011/12/5</a:t>
            </a:fld>
            <a:endParaRPr lang="ja-JP" altLang="en-US"/>
          </a:p>
        </p:txBody>
      </p:sp>
      <p:sp>
        <p:nvSpPr>
          <p:cNvPr id="4" name="フッター プレースホルダ 3"/>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5" name="スライド番号プレースホルダ 4"/>
          <p:cNvSpPr>
            <a:spLocks noGrp="1"/>
          </p:cNvSpPr>
          <p:nvPr>
            <p:ph type="sldNum" sz="quarter" idx="12"/>
          </p:nvPr>
        </p:nvSpPr>
        <p:spPr/>
        <p:txBody>
          <a:bodyPr/>
          <a:lstStyle>
            <a:lvl1pPr>
              <a:defRPr/>
            </a:lvl1pPr>
          </a:lstStyle>
          <a:p>
            <a:pPr>
              <a:defRPr/>
            </a:pPr>
            <a:fld id="{2EC34FB5-96CE-4CCB-B2B7-9AF6C652E5EA}" type="slidenum">
              <a:rPr lang="ja-JP" altLang="en-US"/>
              <a:pPr>
                <a:defRPr/>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a:defRPr/>
            </a:pPr>
            <a:fld id="{4CA009B1-ECF1-49A3-B955-63C50AA82004}" type="datetime1">
              <a:rPr lang="ja-JP" altLang="en-US"/>
              <a:pPr>
                <a:defRPr/>
              </a:pPr>
              <a:t>2011/12/5</a:t>
            </a:fld>
            <a:endParaRPr lang="ja-JP" altLang="en-US"/>
          </a:p>
        </p:txBody>
      </p:sp>
      <p:sp>
        <p:nvSpPr>
          <p:cNvPr id="3" name="フッター プレースホルダ 2"/>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4" name="スライド番号プレースホルダ 3"/>
          <p:cNvSpPr>
            <a:spLocks noGrp="1"/>
          </p:cNvSpPr>
          <p:nvPr>
            <p:ph type="sldNum" sz="quarter" idx="12"/>
          </p:nvPr>
        </p:nvSpPr>
        <p:spPr/>
        <p:txBody>
          <a:bodyPr/>
          <a:lstStyle>
            <a:lvl1pPr>
              <a:defRPr/>
            </a:lvl1pPr>
          </a:lstStyle>
          <a:p>
            <a:pPr>
              <a:defRPr/>
            </a:pPr>
            <a:fld id="{3173D5FE-4E16-4DCA-9285-4A5E0BC765A1}" type="slidenum">
              <a:rPr lang="ja-JP" altLang="en-US"/>
              <a:pPr>
                <a:defRPr/>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a:defRPr/>
            </a:pPr>
            <a:fld id="{2CBD04B9-7FDF-49B5-A373-70A68D1B9F71}" type="datetime1">
              <a:rPr lang="ja-JP" altLang="en-US"/>
              <a:pPr>
                <a:defRPr/>
              </a:pPr>
              <a:t>2011/12/5</a:t>
            </a:fld>
            <a:endParaRPr lang="ja-JP" altLang="en-US"/>
          </a:p>
        </p:txBody>
      </p:sp>
      <p:sp>
        <p:nvSpPr>
          <p:cNvPr id="6" name="フッター プレースホルダ 5"/>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7" name="スライド番号プレースホルダ 6"/>
          <p:cNvSpPr>
            <a:spLocks noGrp="1"/>
          </p:cNvSpPr>
          <p:nvPr>
            <p:ph type="sldNum" sz="quarter" idx="12"/>
          </p:nvPr>
        </p:nvSpPr>
        <p:spPr/>
        <p:txBody>
          <a:bodyPr/>
          <a:lstStyle>
            <a:lvl1pPr>
              <a:defRPr/>
            </a:lvl1pPr>
          </a:lstStyle>
          <a:p>
            <a:pPr>
              <a:defRPr/>
            </a:pPr>
            <a:fld id="{A86CA5E8-8535-47CE-BE24-6DEE2795A8ED}" type="slidenum">
              <a:rPr lang="ja-JP" altLang="en-US"/>
              <a:pPr>
                <a:defRPr/>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pPr>
              <a:defRPr/>
            </a:pPr>
            <a:fld id="{18338503-9DA3-4887-BAA8-D0AE35A982E1}" type="datetime1">
              <a:rPr lang="ja-JP" altLang="en-US"/>
              <a:pPr>
                <a:defRPr/>
              </a:pPr>
              <a:t>2011/12/5</a:t>
            </a:fld>
            <a:endParaRPr lang="ja-JP" altLang="en-US"/>
          </a:p>
        </p:txBody>
      </p:sp>
      <p:sp>
        <p:nvSpPr>
          <p:cNvPr id="6" name="フッター プレースホルダ 5"/>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7" name="スライド番号プレースホルダ 6"/>
          <p:cNvSpPr>
            <a:spLocks noGrp="1"/>
          </p:cNvSpPr>
          <p:nvPr>
            <p:ph type="sldNum" sz="quarter" idx="12"/>
          </p:nvPr>
        </p:nvSpPr>
        <p:spPr/>
        <p:txBody>
          <a:bodyPr/>
          <a:lstStyle>
            <a:lvl1pPr>
              <a:defRPr/>
            </a:lvl1pPr>
          </a:lstStyle>
          <a:p>
            <a:pPr>
              <a:defRPr/>
            </a:pPr>
            <a:fld id="{C8A5E45A-48FF-4B9A-89C4-1DE15EA7D49E}" type="slidenum">
              <a:rPr lang="ja-JP" altLang="en-US"/>
              <a:pPr>
                <a:defRPr/>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1A61089A-2B6E-497D-867F-0F4E40C03A45}" type="datetime1">
              <a:rPr lang="ja-JP" altLang="en-US"/>
              <a:pPr>
                <a:defRPr/>
              </a:pPr>
              <a:t>2011/12/5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EEDC9C58-C284-44F3-A0EF-B06AAB7472A0}" type="slidenum">
              <a:rPr lang="ja-JP" altLang="en-US"/>
              <a:pPr>
                <a:defRPr/>
              </a:pPr>
              <a: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3001FAE6-06B4-4D4F-B841-DF574307EA1A}" type="datetime1">
              <a:rPr lang="ja-JP" altLang="en-US"/>
              <a:pPr>
                <a:defRPr/>
              </a:pPr>
              <a:t>2011/12/5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8F58EAA-0F1C-4971-B8E0-425F2BC1FA04}" type="slidenum">
              <a:rPr lang="ja-JP" altLang="en-US"/>
              <a:pPr>
                <a:defRPr/>
              </a:pPr>
              <a:t>‹#›</a:t>
            </a:fld>
            <a:endParaRPr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pPr>
              <a:defRPr/>
            </a:pPr>
            <a:fld id="{2C4F8661-DAFF-4113-97BC-59A2B8D752A9}" type="datetime1">
              <a:rPr lang="ja-JP" altLang="en-US"/>
              <a:pPr>
                <a:defRPr/>
              </a:pPr>
              <a:t>2011/12/5</a:t>
            </a:fld>
            <a:endParaRPr lang="ja-JP" altLang="en-US"/>
          </a:p>
        </p:txBody>
      </p:sp>
      <p:sp>
        <p:nvSpPr>
          <p:cNvPr id="4" name="フッター プレースホルダ 3"/>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5" name="スライド番号プレースホルダ 4"/>
          <p:cNvSpPr>
            <a:spLocks noGrp="1"/>
          </p:cNvSpPr>
          <p:nvPr>
            <p:ph type="sldNum" sz="quarter" idx="12"/>
          </p:nvPr>
        </p:nvSpPr>
        <p:spPr/>
        <p:txBody>
          <a:bodyPr/>
          <a:lstStyle>
            <a:lvl1pPr>
              <a:defRPr/>
            </a:lvl1pPr>
          </a:lstStyle>
          <a:p>
            <a:pPr>
              <a:defRPr/>
            </a:pPr>
            <a:fld id="{41E1039E-429B-4BA3-906B-1382D868C735}" type="slidenum">
              <a:rPr lang="ja-JP" altLang="en-US"/>
              <a:pPr>
                <a:defRPr/>
              </a:pPr>
              <a:t>‹#›</a:t>
            </a:fld>
            <a:endParaRPr lang="ja-JP"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0188581D-6FFD-49D0-8C6B-906EAC459DA0}" type="datetime1">
              <a:rPr lang="ja-JP" altLang="en-US"/>
              <a:pPr>
                <a:defRPr/>
              </a:pPr>
              <a:t>2011/12/5</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92B3197-91D8-49A5-A3E5-BCF86B767EA1}" type="slidenum">
              <a:rPr lang="ja-JP" altLang="en-US"/>
              <a:pPr>
                <a:defRPr/>
              </a:pPr>
              <a:t>‹#›</a:t>
            </a:fld>
            <a:endParaRPr lang="ja-JP"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D533325D-C308-426E-B18D-9B1FEB5D0FB5}" type="datetime1">
              <a:rPr lang="ja-JP" altLang="en-US"/>
              <a:pPr>
                <a:defRPr/>
              </a:pPr>
              <a:t>2011/12/5</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BBB0B49A-EAB9-4966-B9B3-E0FACC181C00}" type="slidenum">
              <a:rPr lang="ja-JP" altLang="en-US"/>
              <a:pPr>
                <a:defRPr/>
              </a:pPr>
              <a:t>‹#›</a:t>
            </a:fld>
            <a:endParaRPr lang="ja-JP"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E052383B-D6B9-43C8-A66D-8E485F989C0C}" type="datetime1">
              <a:rPr lang="ja-JP" altLang="en-US"/>
              <a:pPr>
                <a:defRPr/>
              </a:pPr>
              <a:t>2011/12/5</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08429B6D-5D1A-416A-9A81-293F15E248D6}" type="slidenum">
              <a:rPr lang="ja-JP" altLang="en-US"/>
              <a:pPr>
                <a:defRPr/>
              </a:pPr>
              <a:t>‹#›</a:t>
            </a:fld>
            <a:endParaRPr lang="ja-JP"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pPr>
              <a:defRPr/>
            </a:pPr>
            <a:fld id="{D4B050E2-8DE1-4D0D-B397-40D877981982}" type="datetime1">
              <a:rPr lang="ja-JP" altLang="en-US"/>
              <a:pPr>
                <a:defRPr/>
              </a:pPr>
              <a:t>2011/12/5</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4BDDA0EF-44AB-4532-9512-C32D7E6A890B}" type="slidenum">
              <a:rPr lang="ja-JP" altLang="en-US"/>
              <a:pPr>
                <a:defRPr/>
              </a:pPr>
              <a:t>‹#›</a:t>
            </a:fld>
            <a:endParaRPr lang="ja-JP"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pPr>
              <a:defRPr/>
            </a:pPr>
            <a:fld id="{0D148517-5206-4161-AE7C-3AC4C496296D}" type="datetime1">
              <a:rPr lang="ja-JP" altLang="en-US"/>
              <a:pPr>
                <a:defRPr/>
              </a:pPr>
              <a:t>2011/12/5</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9" name="スライド番号プレースホルダー 5"/>
          <p:cNvSpPr>
            <a:spLocks noGrp="1"/>
          </p:cNvSpPr>
          <p:nvPr>
            <p:ph type="sldNum" sz="quarter" idx="12"/>
          </p:nvPr>
        </p:nvSpPr>
        <p:spPr/>
        <p:txBody>
          <a:bodyPr/>
          <a:lstStyle>
            <a:lvl1pPr>
              <a:defRPr/>
            </a:lvl1pPr>
          </a:lstStyle>
          <a:p>
            <a:pPr>
              <a:defRPr/>
            </a:pPr>
            <a:fld id="{86591136-A99C-4A15-A717-153E1EEBD796}" type="slidenum">
              <a:rPr lang="ja-JP" altLang="en-US"/>
              <a:pPr>
                <a:defRPr/>
              </a:pPr>
              <a:t>‹#›</a:t>
            </a:fld>
            <a:endParaRPr lang="ja-JP"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fld id="{89584702-3180-48CC-9E2B-C4C51C69C801}" type="datetime1">
              <a:rPr lang="ja-JP" altLang="en-US"/>
              <a:pPr>
                <a:defRPr/>
              </a:pPr>
              <a:t>2011/12/5</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46EC596D-EAB2-4F86-BA5D-25DDB44C7443}" type="slidenum">
              <a:rPr lang="ja-JP" altLang="en-US"/>
              <a:pPr>
                <a:defRPr/>
              </a:pPr>
              <a:t>‹#›</a:t>
            </a:fld>
            <a:endParaRPr lang="ja-JP"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D6C08558-C90E-4189-A2C5-9DC765B67F1D}" type="datetime1">
              <a:rPr lang="ja-JP" altLang="en-US"/>
              <a:pPr>
                <a:defRPr/>
              </a:pPr>
              <a:t>2011/12/5</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4" name="スライド番号プレースホルダー 5"/>
          <p:cNvSpPr>
            <a:spLocks noGrp="1"/>
          </p:cNvSpPr>
          <p:nvPr>
            <p:ph type="sldNum" sz="quarter" idx="12"/>
          </p:nvPr>
        </p:nvSpPr>
        <p:spPr/>
        <p:txBody>
          <a:bodyPr/>
          <a:lstStyle>
            <a:lvl1pPr>
              <a:defRPr/>
            </a:lvl1pPr>
          </a:lstStyle>
          <a:p>
            <a:pPr>
              <a:defRPr/>
            </a:pPr>
            <a:fld id="{9D3B7293-9A73-4A8D-A581-0058AFDAC2F1}" type="slidenum">
              <a:rPr lang="ja-JP" altLang="en-US"/>
              <a:pPr>
                <a:defRPr/>
              </a:pPr>
              <a:t>‹#›</a:t>
            </a:fld>
            <a:endParaRPr lang="ja-JP"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B18E22DD-A0C3-4BCE-B1FC-A2FC5527450B}" type="datetime1">
              <a:rPr lang="ja-JP" altLang="en-US"/>
              <a:pPr>
                <a:defRPr/>
              </a:pPr>
              <a:t>2011/12/5</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D799A952-0EB2-4751-93A0-A15DE25BE1BD}" type="slidenum">
              <a:rPr lang="ja-JP" altLang="en-US"/>
              <a:pPr>
                <a:defRPr/>
              </a:pPr>
              <a:t>‹#›</a:t>
            </a:fld>
            <a:endParaRPr lang="ja-JP"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429EB1FD-11F2-4EC0-B545-1543A7C567A9}" type="datetime1">
              <a:rPr lang="ja-JP" altLang="en-US"/>
              <a:pPr>
                <a:defRPr/>
              </a:pPr>
              <a:t>2011/12/5</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76712A43-B6FA-4394-ADAF-0DA2576F925D}" type="slidenum">
              <a:rPr lang="ja-JP" altLang="en-US"/>
              <a:pPr>
                <a:defRPr/>
              </a:pPr>
              <a:t>‹#›</a:t>
            </a:fld>
            <a:endParaRPr lang="ja-JP"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5A9D079B-B305-45ED-A46D-EC9A42C6BA47}" type="datetime1">
              <a:rPr lang="ja-JP" altLang="en-US"/>
              <a:pPr>
                <a:defRPr/>
              </a:pPr>
              <a:t>2011/12/5</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BC502542-A5EE-4178-B204-2EE9B9E3BB14}" type="slidenum">
              <a:rPr lang="ja-JP" altLang="en-US"/>
              <a:pPr>
                <a:defRPr/>
              </a:pPr>
              <a:t>‹#›</a:t>
            </a:fld>
            <a:endParaRPr lang="ja-JP"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952A63E1-BEDE-4C5D-B5C1-20072C9EED40}" type="datetime1">
              <a:rPr lang="ja-JP" altLang="en-US"/>
              <a:pPr>
                <a:defRPr/>
              </a:pPr>
              <a:t>2011/12/5</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B81FD202-86A6-4EE6-92EA-0A66DC17ECCC}" type="slidenum">
              <a:rPr lang="ja-JP" altLang="en-US"/>
              <a:pPr>
                <a:defRPr/>
              </a:pPr>
              <a: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EFD1"/>
            </a:gs>
            <a:gs pos="92000">
              <a:srgbClr val="F0EBD5"/>
            </a:gs>
            <a:gs pos="100000">
              <a:srgbClr val="D0D69A"/>
            </a:gs>
          </a:gsLst>
          <a:lin ang="5400000"/>
        </a:gradFill>
        <a:effectLst/>
      </p:bgPr>
    </p:bg>
    <p:spTree>
      <p:nvGrpSpPr>
        <p:cNvPr id="1" name=""/>
        <p:cNvGrpSpPr/>
        <p:nvPr/>
      </p:nvGrpSpPr>
      <p:grpSpPr>
        <a:xfrm>
          <a:off x="0" y="0"/>
          <a:ext cx="0" cy="0"/>
          <a:chOff x="0" y="0"/>
          <a:chExt cx="0" cy="0"/>
        </a:xfrm>
      </p:grpSpPr>
      <p:sp>
        <p:nvSpPr>
          <p:cNvPr id="46082"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6083"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ea typeface="ＭＳ Ｐゴシック" charset="-128"/>
                <a:cs typeface="+mn-cs"/>
              </a:defRPr>
            </a:lvl1pPr>
          </a:lstStyle>
          <a:p>
            <a:pPr>
              <a:defRPr/>
            </a:pPr>
            <a:fld id="{F3D0F00F-036B-4FE4-9DD9-01B342757C5A}" type="datetime1">
              <a:rPr lang="ja-JP" altLang="en-US"/>
              <a:pPr>
                <a:defRPr/>
              </a:pPr>
              <a:t>2011/12/5</a:t>
            </a:fld>
            <a:endParaRPr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ea typeface="ＭＳ Ｐゴシック" charset="-128"/>
                <a:cs typeface="+mn-cs"/>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ea typeface="ＭＳ Ｐゴシック" charset="-128"/>
                <a:cs typeface="+mn-cs"/>
              </a:defRPr>
            </a:lvl1pPr>
          </a:lstStyle>
          <a:p>
            <a:pPr>
              <a:defRPr/>
            </a:pPr>
            <a:fld id="{7DE0FE87-FCB1-4CE2-88B2-6906042D8D0D}"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hdr="0" ftr="0" dt="0"/>
  <p:txStyles>
    <p:titleStyle>
      <a:lvl1pPr algn="ctr" rtl="0" fontAlgn="base">
        <a:spcBef>
          <a:spcPct val="0"/>
        </a:spcBef>
        <a:spcAft>
          <a:spcPct val="0"/>
        </a:spcAft>
        <a:defRPr kumimoji="1" sz="3300" b="1" kern="1200">
          <a:solidFill>
            <a:schemeClr val="tx1"/>
          </a:solidFill>
          <a:latin typeface="メイリオ" pitchFamily="50" charset="-128"/>
          <a:ea typeface="メイリオ" pitchFamily="50" charset="-128"/>
          <a:cs typeface="メイリオ" pitchFamily="50" charset="-128"/>
        </a:defRPr>
      </a:lvl1pPr>
      <a:lvl2pPr algn="ctr" rtl="0" fontAlgn="base">
        <a:spcBef>
          <a:spcPct val="0"/>
        </a:spcBef>
        <a:spcAft>
          <a:spcPct val="0"/>
        </a:spcAft>
        <a:defRPr kumimoji="1" sz="3300" b="1">
          <a:solidFill>
            <a:schemeClr val="tx1"/>
          </a:solidFill>
          <a:latin typeface="メイリオ"/>
          <a:ea typeface="メイリオ"/>
          <a:cs typeface="メイリオ"/>
        </a:defRPr>
      </a:lvl2pPr>
      <a:lvl3pPr algn="ctr" rtl="0" fontAlgn="base">
        <a:spcBef>
          <a:spcPct val="0"/>
        </a:spcBef>
        <a:spcAft>
          <a:spcPct val="0"/>
        </a:spcAft>
        <a:defRPr kumimoji="1" sz="3300" b="1">
          <a:solidFill>
            <a:schemeClr val="tx1"/>
          </a:solidFill>
          <a:latin typeface="メイリオ"/>
          <a:ea typeface="メイリオ"/>
          <a:cs typeface="メイリオ"/>
        </a:defRPr>
      </a:lvl3pPr>
      <a:lvl4pPr algn="ctr" rtl="0" fontAlgn="base">
        <a:spcBef>
          <a:spcPct val="0"/>
        </a:spcBef>
        <a:spcAft>
          <a:spcPct val="0"/>
        </a:spcAft>
        <a:defRPr kumimoji="1" sz="3300" b="1">
          <a:solidFill>
            <a:schemeClr val="tx1"/>
          </a:solidFill>
          <a:latin typeface="メイリオ"/>
          <a:ea typeface="メイリオ"/>
          <a:cs typeface="メイリオ"/>
        </a:defRPr>
      </a:lvl4pPr>
      <a:lvl5pPr algn="ctr" rtl="0" fontAlgn="base">
        <a:spcBef>
          <a:spcPct val="0"/>
        </a:spcBef>
        <a:spcAft>
          <a:spcPct val="0"/>
        </a:spcAft>
        <a:defRPr kumimoji="1" sz="3300" b="1">
          <a:solidFill>
            <a:schemeClr val="tx1"/>
          </a:solidFill>
          <a:latin typeface="メイリオ"/>
          <a:ea typeface="メイリオ"/>
          <a:cs typeface="メイリオ"/>
        </a:defRPr>
      </a:lvl5pPr>
      <a:lvl6pPr marL="457200" algn="ctr" rtl="0" fontAlgn="base">
        <a:spcBef>
          <a:spcPct val="0"/>
        </a:spcBef>
        <a:spcAft>
          <a:spcPct val="0"/>
        </a:spcAft>
        <a:defRPr kumimoji="1" sz="3300" b="1">
          <a:solidFill>
            <a:schemeClr val="tx1"/>
          </a:solidFill>
          <a:latin typeface="メイリオ"/>
          <a:ea typeface="メイリオ"/>
          <a:cs typeface="メイリオ"/>
        </a:defRPr>
      </a:lvl6pPr>
      <a:lvl7pPr marL="914400" algn="ctr" rtl="0" fontAlgn="base">
        <a:spcBef>
          <a:spcPct val="0"/>
        </a:spcBef>
        <a:spcAft>
          <a:spcPct val="0"/>
        </a:spcAft>
        <a:defRPr kumimoji="1" sz="3300" b="1">
          <a:solidFill>
            <a:schemeClr val="tx1"/>
          </a:solidFill>
          <a:latin typeface="メイリオ"/>
          <a:ea typeface="メイリオ"/>
          <a:cs typeface="メイリオ"/>
        </a:defRPr>
      </a:lvl7pPr>
      <a:lvl8pPr marL="1371600" algn="ctr" rtl="0" fontAlgn="base">
        <a:spcBef>
          <a:spcPct val="0"/>
        </a:spcBef>
        <a:spcAft>
          <a:spcPct val="0"/>
        </a:spcAft>
        <a:defRPr kumimoji="1" sz="3300" b="1">
          <a:solidFill>
            <a:schemeClr val="tx1"/>
          </a:solidFill>
          <a:latin typeface="メイリオ"/>
          <a:ea typeface="メイリオ"/>
          <a:cs typeface="メイリオ"/>
        </a:defRPr>
      </a:lvl8pPr>
      <a:lvl9pPr marL="1828800" algn="ctr" rtl="0" fontAlgn="base">
        <a:spcBef>
          <a:spcPct val="0"/>
        </a:spcBef>
        <a:spcAft>
          <a:spcPct val="0"/>
        </a:spcAft>
        <a:defRPr kumimoji="1" sz="3300" b="1">
          <a:solidFill>
            <a:schemeClr val="tx1"/>
          </a:solidFill>
          <a:latin typeface="メイリオ"/>
          <a:ea typeface="メイリオ"/>
          <a:cs typeface="メイリオ"/>
        </a:defRPr>
      </a:lvl9pPr>
    </p:titleStyle>
    <p:bodyStyle>
      <a:lvl1pPr marL="342900" indent="-342900" algn="l" rtl="0" fontAlgn="base">
        <a:spcBef>
          <a:spcPct val="20000"/>
        </a:spcBef>
        <a:spcAft>
          <a:spcPct val="0"/>
        </a:spcAft>
        <a:buFont typeface="Wingdings" pitchFamily="2" charset="2"/>
        <a:buChar char="p"/>
        <a:defRPr kumimoji="1" sz="3200" kern="1200">
          <a:solidFill>
            <a:schemeClr val="tx1"/>
          </a:solidFill>
          <a:latin typeface="メイリオ" pitchFamily="50" charset="-128"/>
          <a:ea typeface="メイリオ" pitchFamily="50" charset="-128"/>
          <a:cs typeface="メイリオ" pitchFamily="50" charset="-128"/>
        </a:defRPr>
      </a:lvl1pPr>
      <a:lvl2pPr marL="742950" indent="-285750" algn="l" rtl="0" fontAlgn="base">
        <a:spcBef>
          <a:spcPct val="20000"/>
        </a:spcBef>
        <a:spcAft>
          <a:spcPct val="0"/>
        </a:spcAft>
        <a:buFont typeface="Wingdings" pitchFamily="2" charset="2"/>
        <a:buChar char="p"/>
        <a:defRPr kumimoji="1" sz="2800" kern="1200">
          <a:solidFill>
            <a:schemeClr val="tx1"/>
          </a:solidFill>
          <a:latin typeface="メイリオ" pitchFamily="50" charset="-128"/>
          <a:ea typeface="メイリオ" pitchFamily="50" charset="-128"/>
          <a:cs typeface="メイリオ" pitchFamily="50" charset="-128"/>
        </a:defRPr>
      </a:lvl2pPr>
      <a:lvl3pPr marL="1143000" indent="-228600" algn="l" rtl="0" fontAlgn="base">
        <a:spcBef>
          <a:spcPct val="20000"/>
        </a:spcBef>
        <a:spcAft>
          <a:spcPct val="0"/>
        </a:spcAft>
        <a:buFont typeface="Wingdings" pitchFamily="2" charset="2"/>
        <a:buChar char="p"/>
        <a:defRPr kumimoji="1" sz="2400" kern="1200">
          <a:solidFill>
            <a:schemeClr val="tx1"/>
          </a:solidFill>
          <a:latin typeface="メイリオ" pitchFamily="50" charset="-128"/>
          <a:ea typeface="メイリオ" pitchFamily="50" charset="-128"/>
          <a:cs typeface="メイリオ" pitchFamily="50" charset="-128"/>
        </a:defRPr>
      </a:lvl3pPr>
      <a:lvl4pPr marL="1600200" indent="-228600" algn="l" rtl="0" fontAlgn="base">
        <a:spcBef>
          <a:spcPct val="20000"/>
        </a:spcBef>
        <a:spcAft>
          <a:spcPct val="0"/>
        </a:spcAft>
        <a:buFont typeface="Wingdings" pitchFamily="2" charset="2"/>
        <a:buChar char="p"/>
        <a:defRPr kumimoji="1" sz="2000" kern="1200">
          <a:solidFill>
            <a:schemeClr val="tx1"/>
          </a:solidFill>
          <a:latin typeface="メイリオ" pitchFamily="50" charset="-128"/>
          <a:ea typeface="メイリオ" pitchFamily="50" charset="-128"/>
          <a:cs typeface="メイリオ" pitchFamily="50" charset="-128"/>
        </a:defRPr>
      </a:lvl4pPr>
      <a:lvl5pPr marL="2057400" indent="-228600" algn="l" rtl="0" fontAlgn="base">
        <a:spcBef>
          <a:spcPct val="20000"/>
        </a:spcBef>
        <a:spcAft>
          <a:spcPct val="0"/>
        </a:spcAft>
        <a:buFont typeface="Wingdings" pitchFamily="2" charset="2"/>
        <a:buChar char="p"/>
        <a:defRPr kumimoji="1" sz="2000" kern="1200">
          <a:solidFill>
            <a:schemeClr val="tx1"/>
          </a:solidFill>
          <a:latin typeface="メイリオ" pitchFamily="50" charset="-128"/>
          <a:ea typeface="メイリオ" pitchFamily="50" charset="-128"/>
          <a:cs typeface="メイリオ"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338" name="タイトル プレースホルダー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14339" name="テキスト プレースホルダー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ea typeface="ＭＳ Ｐゴシック" charset="-128"/>
                <a:cs typeface="+mn-cs"/>
              </a:defRPr>
            </a:lvl1pPr>
          </a:lstStyle>
          <a:p>
            <a:pPr>
              <a:defRPr/>
            </a:pPr>
            <a:fld id="{7C48AA19-D249-404D-863F-4CB6DFAAA512}" type="datetime1">
              <a:rPr lang="ja-JP" altLang="en-US"/>
              <a:pPr>
                <a:defRPr/>
              </a:pPr>
              <a:t>2011/12/5</a:t>
            </a:fld>
            <a:endParaRPr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ea typeface="ＭＳ Ｐゴシック" charset="-128"/>
                <a:cs typeface="+mn-cs"/>
              </a:defRPr>
            </a:lvl1pPr>
          </a:lstStyle>
          <a:p>
            <a:pPr>
              <a:defRPr/>
            </a:pPr>
            <a:r>
              <a:rPr lang="en-US" altLang="ja-JP"/>
              <a:t>Copyright © </a:t>
            </a:r>
            <a:r>
              <a:rPr lang="ja-JP" altLang="en-US"/>
              <a:t>気候ネットワーク </a:t>
            </a:r>
            <a:r>
              <a:rPr lang="en-US" altLang="ja-JP"/>
              <a:t>All Rights Reserved.</a:t>
            </a:r>
            <a:endParaRPr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ea typeface="ＭＳ Ｐゴシック" charset="-128"/>
                <a:cs typeface="+mn-cs"/>
              </a:defRPr>
            </a:lvl1pPr>
          </a:lstStyle>
          <a:p>
            <a:pPr>
              <a:defRPr/>
            </a:pPr>
            <a:fld id="{A62AAA9A-3E23-45D1-838D-C522878080D6}"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34" r:id="rId1"/>
    <p:sldLayoutId id="2147483733" r:id="rId2"/>
    <p:sldLayoutId id="2147483732" r:id="rId3"/>
    <p:sldLayoutId id="2147483731" r:id="rId4"/>
    <p:sldLayoutId id="2147483730" r:id="rId5"/>
    <p:sldLayoutId id="2147483729" r:id="rId6"/>
    <p:sldLayoutId id="2147483728" r:id="rId7"/>
    <p:sldLayoutId id="2147483727" r:id="rId8"/>
    <p:sldLayoutId id="2147483726" r:id="rId9"/>
    <p:sldLayoutId id="2147483725" r:id="rId10"/>
    <p:sldLayoutId id="2147483724" r:id="rId11"/>
  </p:sldLayoutIdLst>
  <p:hf hdr="0" ftr="0" dt="0"/>
  <p:txStyles>
    <p:titleStyle>
      <a:lvl1pPr algn="ctr" rtl="0" fontAlgn="base">
        <a:spcBef>
          <a:spcPct val="0"/>
        </a:spcBef>
        <a:spcAft>
          <a:spcPct val="0"/>
        </a:spcAft>
        <a:defRPr kumimoji="1" sz="4400" kern="1200">
          <a:solidFill>
            <a:schemeClr val="tx1"/>
          </a:solidFill>
          <a:latin typeface="+mj-lt"/>
          <a:ea typeface="+mj-ea"/>
          <a:cs typeface="ＭＳ Ｐゴシック"/>
        </a:defRPr>
      </a:lvl1pPr>
      <a:lvl2pPr algn="ctr" rtl="0" fontAlgn="base">
        <a:spcBef>
          <a:spcPct val="0"/>
        </a:spcBef>
        <a:spcAft>
          <a:spcPct val="0"/>
        </a:spcAft>
        <a:defRPr kumimoji="1" sz="4400">
          <a:solidFill>
            <a:schemeClr val="tx1"/>
          </a:solidFill>
          <a:latin typeface="Calibri" pitchFamily="34" charset="0"/>
          <a:ea typeface="ＭＳ Ｐゴシック"/>
          <a:cs typeface="ＭＳ Ｐゴシック"/>
        </a:defRPr>
      </a:lvl2pPr>
      <a:lvl3pPr algn="ctr" rtl="0" fontAlgn="base">
        <a:spcBef>
          <a:spcPct val="0"/>
        </a:spcBef>
        <a:spcAft>
          <a:spcPct val="0"/>
        </a:spcAft>
        <a:defRPr kumimoji="1" sz="4400">
          <a:solidFill>
            <a:schemeClr val="tx1"/>
          </a:solidFill>
          <a:latin typeface="Calibri" pitchFamily="34" charset="0"/>
          <a:ea typeface="ＭＳ Ｐゴシック"/>
          <a:cs typeface="ＭＳ Ｐゴシック"/>
        </a:defRPr>
      </a:lvl3pPr>
      <a:lvl4pPr algn="ctr" rtl="0" fontAlgn="base">
        <a:spcBef>
          <a:spcPct val="0"/>
        </a:spcBef>
        <a:spcAft>
          <a:spcPct val="0"/>
        </a:spcAft>
        <a:defRPr kumimoji="1" sz="4400">
          <a:solidFill>
            <a:schemeClr val="tx1"/>
          </a:solidFill>
          <a:latin typeface="Calibri" pitchFamily="34" charset="0"/>
          <a:ea typeface="ＭＳ Ｐゴシック"/>
          <a:cs typeface="ＭＳ Ｐゴシック"/>
        </a:defRPr>
      </a:lvl4pPr>
      <a:lvl5pPr algn="ctr" rtl="0" fontAlgn="base">
        <a:spcBef>
          <a:spcPct val="0"/>
        </a:spcBef>
        <a:spcAft>
          <a:spcPct val="0"/>
        </a:spcAft>
        <a:defRPr kumimoji="1" sz="4400">
          <a:solidFill>
            <a:schemeClr val="tx1"/>
          </a:solidFill>
          <a:latin typeface="Calibri" pitchFamily="34" charset="0"/>
          <a:ea typeface="ＭＳ Ｐゴシック"/>
          <a:cs typeface="ＭＳ Ｐゴシック"/>
        </a:defRPr>
      </a:lvl5pPr>
      <a:lvl6pPr marL="457200" algn="ctr" rtl="0" fontAlgn="base">
        <a:spcBef>
          <a:spcPct val="0"/>
        </a:spcBef>
        <a:spcAft>
          <a:spcPct val="0"/>
        </a:spcAft>
        <a:defRPr kumimoji="1" sz="4400">
          <a:solidFill>
            <a:schemeClr val="tx1"/>
          </a:solidFill>
          <a:latin typeface="Calibri" pitchFamily="34" charset="0"/>
          <a:ea typeface="ＭＳ Ｐゴシック"/>
          <a:cs typeface="ＭＳ Ｐゴシック"/>
        </a:defRPr>
      </a:lvl6pPr>
      <a:lvl7pPr marL="914400" algn="ctr" rtl="0" fontAlgn="base">
        <a:spcBef>
          <a:spcPct val="0"/>
        </a:spcBef>
        <a:spcAft>
          <a:spcPct val="0"/>
        </a:spcAft>
        <a:defRPr kumimoji="1" sz="4400">
          <a:solidFill>
            <a:schemeClr val="tx1"/>
          </a:solidFill>
          <a:latin typeface="Calibri" pitchFamily="34" charset="0"/>
          <a:ea typeface="ＭＳ Ｐゴシック"/>
          <a:cs typeface="ＭＳ Ｐゴシック"/>
        </a:defRPr>
      </a:lvl7pPr>
      <a:lvl8pPr marL="1371600" algn="ctr" rtl="0" fontAlgn="base">
        <a:spcBef>
          <a:spcPct val="0"/>
        </a:spcBef>
        <a:spcAft>
          <a:spcPct val="0"/>
        </a:spcAft>
        <a:defRPr kumimoji="1" sz="4400">
          <a:solidFill>
            <a:schemeClr val="tx1"/>
          </a:solidFill>
          <a:latin typeface="Calibri" pitchFamily="34" charset="0"/>
          <a:ea typeface="ＭＳ Ｐゴシック"/>
          <a:cs typeface="ＭＳ Ｐゴシック"/>
        </a:defRPr>
      </a:lvl8pPr>
      <a:lvl9pPr marL="1828800" algn="ctr" rtl="0" fontAlgn="base">
        <a:spcBef>
          <a:spcPct val="0"/>
        </a:spcBef>
        <a:spcAft>
          <a:spcPct val="0"/>
        </a:spcAft>
        <a:defRPr kumimoji="1" sz="4400">
          <a:solidFill>
            <a:schemeClr val="tx1"/>
          </a:solidFill>
          <a:latin typeface="Calibri" pitchFamily="34" charset="0"/>
          <a:ea typeface="ＭＳ Ｐゴシック"/>
          <a:cs typeface="ＭＳ Ｐゴシック"/>
        </a:defRPr>
      </a:lvl9pPr>
    </p:titleStyle>
    <p:bodyStyle>
      <a:lvl1pPr marL="342900" indent="-342900" algn="l" rtl="0" fontAlgn="base">
        <a:spcBef>
          <a:spcPct val="20000"/>
        </a:spcBef>
        <a:spcAft>
          <a:spcPct val="0"/>
        </a:spcAft>
        <a:buFont typeface="Arial" charset="0"/>
        <a:buChar char="•"/>
        <a:defRPr kumimoji="1" sz="3200" kern="1200">
          <a:solidFill>
            <a:schemeClr val="tx1"/>
          </a:solidFill>
          <a:latin typeface="+mn-lt"/>
          <a:ea typeface="+mn-ea"/>
          <a:cs typeface="ＭＳ Ｐゴシック"/>
        </a:defRPr>
      </a:lvl1pPr>
      <a:lvl2pPr marL="742950" indent="-285750" algn="l" rtl="0" fontAlgn="base">
        <a:spcBef>
          <a:spcPct val="20000"/>
        </a:spcBef>
        <a:spcAft>
          <a:spcPct val="0"/>
        </a:spcAft>
        <a:buFont typeface="Arial" charset="0"/>
        <a:buChar char="–"/>
        <a:defRPr kumimoji="1" sz="2800" kern="1200">
          <a:solidFill>
            <a:schemeClr val="tx1"/>
          </a:solidFill>
          <a:latin typeface="+mn-lt"/>
          <a:ea typeface="+mn-ea"/>
          <a:cs typeface="ＭＳ Ｐゴシック"/>
        </a:defRPr>
      </a:lvl2pPr>
      <a:lvl3pPr marL="1143000" indent="-228600" algn="l" rtl="0" fontAlgn="base">
        <a:spcBef>
          <a:spcPct val="20000"/>
        </a:spcBef>
        <a:spcAft>
          <a:spcPct val="0"/>
        </a:spcAft>
        <a:buFont typeface="Arial" charset="0"/>
        <a:buChar char="•"/>
        <a:defRPr kumimoji="1" sz="2400" kern="1200">
          <a:solidFill>
            <a:schemeClr val="tx1"/>
          </a:solidFill>
          <a:latin typeface="+mn-lt"/>
          <a:ea typeface="+mn-ea"/>
          <a:cs typeface="ＭＳ Ｐゴシック"/>
        </a:defRPr>
      </a:lvl3pPr>
      <a:lvl4pPr marL="1600200" indent="-228600" algn="l" rtl="0" fontAlgn="base">
        <a:spcBef>
          <a:spcPct val="20000"/>
        </a:spcBef>
        <a:spcAft>
          <a:spcPct val="0"/>
        </a:spcAft>
        <a:buFont typeface="Arial" charset="0"/>
        <a:buChar char="–"/>
        <a:defRPr kumimoji="1" sz="2000" kern="1200">
          <a:solidFill>
            <a:schemeClr val="tx1"/>
          </a:solidFill>
          <a:latin typeface="+mn-lt"/>
          <a:ea typeface="+mn-ea"/>
          <a:cs typeface="ＭＳ Ｐゴシック"/>
        </a:defRPr>
      </a:lvl4pPr>
      <a:lvl5pPr marL="2057400" indent="-228600" algn="l" rtl="0" fontAlgn="base">
        <a:spcBef>
          <a:spcPct val="20000"/>
        </a:spcBef>
        <a:spcAft>
          <a:spcPct val="0"/>
        </a:spcAft>
        <a:buFont typeface="Arial" charset="0"/>
        <a:buChar char="»"/>
        <a:defRPr kumimoji="1" sz="2000" kern="1200">
          <a:solidFill>
            <a:schemeClr val="tx1"/>
          </a:solidFill>
          <a:latin typeface="+mn-lt"/>
          <a:ea typeface="+mn-ea"/>
          <a:cs typeface="ＭＳ Ｐゴシック"/>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rtlCol="0">
            <a:normAutofit fontScale="90000"/>
          </a:bodyPr>
          <a:lstStyle/>
          <a:p>
            <a:pPr fontAlgn="auto">
              <a:spcAft>
                <a:spcPts val="0"/>
              </a:spcAft>
              <a:defRPr/>
            </a:pPr>
            <a:r>
              <a:rPr lang="en-US" altLang="ja-JP" sz="3600" dirty="0" smtClean="0"/>
              <a:t>Japan’s energy policy</a:t>
            </a:r>
            <a:br>
              <a:rPr lang="en-US" altLang="ja-JP" sz="3600" dirty="0" smtClean="0"/>
            </a:br>
            <a:r>
              <a:rPr lang="en-US" altLang="ja-JP" sz="3600" dirty="0" smtClean="0"/>
              <a:t>after 3.11 nuclear accident</a:t>
            </a:r>
            <a:br>
              <a:rPr lang="en-US" altLang="ja-JP" sz="3600" dirty="0" smtClean="0"/>
            </a:br>
            <a:endParaRPr lang="ja-JP" altLang="en-US" sz="3000" dirty="0"/>
          </a:p>
        </p:txBody>
      </p:sp>
      <p:sp>
        <p:nvSpPr>
          <p:cNvPr id="3" name="サブタイトル 2"/>
          <p:cNvSpPr>
            <a:spLocks noGrp="1"/>
          </p:cNvSpPr>
          <p:nvPr>
            <p:ph type="subTitle" idx="1"/>
          </p:nvPr>
        </p:nvSpPr>
        <p:spPr/>
        <p:txBody>
          <a:bodyPr/>
          <a:lstStyle/>
          <a:p>
            <a:r>
              <a:rPr lang="en-US" altLang="ja-JP" smtClean="0">
                <a:solidFill>
                  <a:srgbClr val="17375E"/>
                </a:solidFill>
                <a:latin typeface="メイリオ"/>
                <a:ea typeface="メイリオ"/>
                <a:cs typeface="メイリオ"/>
              </a:rPr>
              <a:t>Kimiko Hirata</a:t>
            </a:r>
          </a:p>
          <a:p>
            <a:r>
              <a:rPr lang="en-US" altLang="ja-JP" smtClean="0">
                <a:solidFill>
                  <a:srgbClr val="17375E"/>
                </a:solidFill>
                <a:latin typeface="メイリオ"/>
                <a:ea typeface="メイリオ"/>
                <a:cs typeface="メイリオ"/>
              </a:rPr>
              <a:t>Kiko Network</a:t>
            </a:r>
          </a:p>
          <a:p>
            <a:r>
              <a:rPr lang="en-US" altLang="ja-JP" smtClean="0">
                <a:solidFill>
                  <a:srgbClr val="17375E"/>
                </a:solidFill>
                <a:latin typeface="メイリオ"/>
                <a:ea typeface="メイリオ"/>
                <a:cs typeface="メイリオ"/>
              </a:rPr>
              <a:t>5 Dec. 2011</a:t>
            </a:r>
          </a:p>
        </p:txBody>
      </p:sp>
      <p:sp>
        <p:nvSpPr>
          <p:cNvPr id="5" name="スライド番号プレースホルダー 4"/>
          <p:cNvSpPr>
            <a:spLocks noGrp="1"/>
          </p:cNvSpPr>
          <p:nvPr>
            <p:ph type="sldNum" sz="quarter" idx="12"/>
          </p:nvPr>
        </p:nvSpPr>
        <p:spPr/>
        <p:txBody>
          <a:bodyPr/>
          <a:lstStyle/>
          <a:p>
            <a:pPr>
              <a:defRPr/>
            </a:pPr>
            <a:fld id="{A148F4C4-153A-4AEE-A468-71DA2A5AB9AF}" type="slidenum">
              <a:rPr lang="ja-JP" altLang="en-US"/>
              <a:pPr>
                <a:defRPr/>
              </a:pPr>
              <a:t>1</a:t>
            </a:fld>
            <a:endParaRPr lang="ja-JP"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6AC71742-ED2B-408D-8C6E-0E60BA16BDF6}" type="slidenum">
              <a:rPr lang="ja-JP" altLang="en-US"/>
              <a:pPr>
                <a:defRPr/>
              </a:pPr>
              <a:t>2</a:t>
            </a:fld>
            <a:endParaRPr lang="ja-JP" altLang="en-US"/>
          </a:p>
        </p:txBody>
      </p:sp>
      <p:pic>
        <p:nvPicPr>
          <p:cNvPr id="29698" name="Picture 2" descr="http://img02.hamazo.tv/usr/ke1224/257972621.png"/>
          <p:cNvPicPr>
            <a:picLocks noChangeAspect="1" noChangeArrowheads="1"/>
          </p:cNvPicPr>
          <p:nvPr/>
        </p:nvPicPr>
        <p:blipFill>
          <a:blip r:embed="rId3"/>
          <a:srcRect/>
          <a:stretch>
            <a:fillRect/>
          </a:stretch>
        </p:blipFill>
        <p:spPr bwMode="auto">
          <a:xfrm>
            <a:off x="0" y="0"/>
            <a:ext cx="9144000" cy="6918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9266F510-CFAC-4439-A535-530C39B4664A}" type="slidenum">
              <a:rPr lang="ja-JP" altLang="en-US"/>
              <a:pPr>
                <a:defRPr/>
              </a:pPr>
              <a:t>3</a:t>
            </a:fld>
            <a:endParaRPr lang="ja-JP" altLang="en-US"/>
          </a:p>
        </p:txBody>
      </p:sp>
      <p:pic>
        <p:nvPicPr>
          <p:cNvPr id="31746" name="Picture 2"/>
          <p:cNvPicPr>
            <a:picLocks noChangeAspect="1" noChangeArrowheads="1"/>
          </p:cNvPicPr>
          <p:nvPr/>
        </p:nvPicPr>
        <p:blipFill>
          <a:blip r:embed="rId3"/>
          <a:srcRect/>
          <a:stretch>
            <a:fillRect/>
          </a:stretch>
        </p:blipFill>
        <p:spPr bwMode="auto">
          <a:xfrm>
            <a:off x="-828675" y="90488"/>
            <a:ext cx="5072063" cy="6578600"/>
          </a:xfrm>
          <a:prstGeom prst="rect">
            <a:avLst/>
          </a:prstGeom>
          <a:noFill/>
          <a:ln w="9525">
            <a:noFill/>
            <a:miter lim="800000"/>
            <a:headEnd/>
            <a:tailEnd/>
          </a:ln>
        </p:spPr>
      </p:pic>
      <p:pic>
        <p:nvPicPr>
          <p:cNvPr id="31747" name="Picture 3"/>
          <p:cNvPicPr>
            <a:picLocks noChangeAspect="1" noChangeArrowheads="1"/>
          </p:cNvPicPr>
          <p:nvPr/>
        </p:nvPicPr>
        <p:blipFill>
          <a:blip r:embed="rId4"/>
          <a:srcRect/>
          <a:stretch>
            <a:fillRect/>
          </a:stretch>
        </p:blipFill>
        <p:spPr bwMode="auto">
          <a:xfrm>
            <a:off x="4244975" y="115888"/>
            <a:ext cx="5006975" cy="6343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2A8E85E8-2FB2-4557-9599-AD7D0CCF2F8C}" type="slidenum">
              <a:rPr lang="ja-JP" altLang="en-US"/>
              <a:pPr>
                <a:defRPr/>
              </a:pPr>
              <a:t>4</a:t>
            </a:fld>
            <a:endParaRPr lang="ja-JP" altLang="en-US"/>
          </a:p>
        </p:txBody>
      </p:sp>
      <p:pic>
        <p:nvPicPr>
          <p:cNvPr id="33794" name="Picture 2"/>
          <p:cNvPicPr>
            <a:picLocks noChangeAspect="1" noChangeArrowheads="1"/>
          </p:cNvPicPr>
          <p:nvPr/>
        </p:nvPicPr>
        <p:blipFill>
          <a:blip r:embed="rId3"/>
          <a:srcRect/>
          <a:stretch>
            <a:fillRect/>
          </a:stretch>
        </p:blipFill>
        <p:spPr bwMode="auto">
          <a:xfrm>
            <a:off x="-36513" y="765175"/>
            <a:ext cx="9223376" cy="5688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95288" y="1557338"/>
            <a:ext cx="4021137" cy="4967287"/>
          </a:xfrm>
        </p:spPr>
        <p:txBody>
          <a:bodyPr rtlCol="0">
            <a:normAutofit fontScale="92500" lnSpcReduction="20000"/>
          </a:bodyPr>
          <a:lstStyle/>
          <a:p>
            <a:pPr fontAlgn="auto">
              <a:spcAft>
                <a:spcPts val="0"/>
              </a:spcAft>
              <a:defRPr/>
            </a:pPr>
            <a:r>
              <a:rPr lang="en-US" altLang="ja-JP" dirty="0" smtClean="0"/>
              <a:t>Large Scale damage</a:t>
            </a:r>
          </a:p>
          <a:p>
            <a:pPr lvl="1" fontAlgn="auto">
              <a:spcAft>
                <a:spcPts val="0"/>
              </a:spcAft>
              <a:defRPr/>
            </a:pPr>
            <a:r>
              <a:rPr lang="en-US" altLang="ja-JP" dirty="0" smtClean="0"/>
              <a:t>Damage</a:t>
            </a:r>
            <a:r>
              <a:rPr lang="ja-JP" altLang="en-US" dirty="0"/>
              <a:t> </a:t>
            </a:r>
            <a:r>
              <a:rPr lang="en-US" altLang="ja-JP" dirty="0" smtClean="0"/>
              <a:t>to living &amp; economy </a:t>
            </a:r>
          </a:p>
          <a:p>
            <a:pPr lvl="1" fontAlgn="auto">
              <a:spcAft>
                <a:spcPts val="0"/>
              </a:spcAft>
              <a:defRPr/>
            </a:pPr>
            <a:r>
              <a:rPr lang="en-US" altLang="ja-JP" dirty="0" smtClean="0"/>
              <a:t>Impact to agriculture, fishery, and industry</a:t>
            </a:r>
          </a:p>
          <a:p>
            <a:pPr lvl="1" fontAlgn="auto">
              <a:spcAft>
                <a:spcPts val="0"/>
              </a:spcAft>
              <a:defRPr/>
            </a:pPr>
            <a:r>
              <a:rPr lang="en-US" altLang="ja-JP" dirty="0" smtClean="0"/>
              <a:t>Food Contamination</a:t>
            </a:r>
          </a:p>
          <a:p>
            <a:pPr fontAlgn="auto">
              <a:spcAft>
                <a:spcPts val="0"/>
              </a:spcAft>
              <a:defRPr/>
            </a:pPr>
            <a:endParaRPr lang="en-US" altLang="ja-JP" dirty="0"/>
          </a:p>
          <a:p>
            <a:pPr fontAlgn="auto">
              <a:spcAft>
                <a:spcPts val="0"/>
              </a:spcAft>
              <a:defRPr/>
            </a:pPr>
            <a:r>
              <a:rPr lang="en-US" altLang="ja-JP" dirty="0" smtClean="0"/>
              <a:t>Difficulty to recover</a:t>
            </a:r>
            <a:endParaRPr lang="en-US" altLang="ja-JP" dirty="0"/>
          </a:p>
          <a:p>
            <a:pPr lvl="1" fontAlgn="auto">
              <a:spcAft>
                <a:spcPts val="0"/>
              </a:spcAft>
              <a:defRPr/>
            </a:pPr>
            <a:r>
              <a:rPr lang="en-US" altLang="ja-JP" dirty="0" smtClean="0"/>
              <a:t>30 years to decommissioning </a:t>
            </a:r>
            <a:endParaRPr lang="en-US" altLang="ja-JP" dirty="0"/>
          </a:p>
          <a:p>
            <a:pPr lvl="1" fontAlgn="auto">
              <a:spcAft>
                <a:spcPts val="0"/>
              </a:spcAft>
              <a:defRPr/>
            </a:pPr>
            <a:r>
              <a:rPr lang="en-US" altLang="ja-JP" dirty="0"/>
              <a:t>c</a:t>
            </a:r>
            <a:r>
              <a:rPr lang="en-US" altLang="ja-JP" dirty="0" smtClean="0"/>
              <a:t>leanup</a:t>
            </a:r>
          </a:p>
          <a:p>
            <a:pPr marL="400050" lvl="2" indent="0" fontAlgn="auto">
              <a:spcAft>
                <a:spcPts val="0"/>
              </a:spcAft>
              <a:buFont typeface="Wingdings" pitchFamily="2" charset="2"/>
              <a:buNone/>
              <a:defRPr/>
            </a:pPr>
            <a:endParaRPr lang="en-US" altLang="ja-JP" dirty="0"/>
          </a:p>
          <a:p>
            <a:pPr fontAlgn="auto">
              <a:spcAft>
                <a:spcPts val="0"/>
              </a:spcAft>
              <a:defRPr/>
            </a:pPr>
            <a:r>
              <a:rPr lang="en-US" altLang="ja-JP" dirty="0" smtClean="0"/>
              <a:t>Civil society change</a:t>
            </a:r>
          </a:p>
          <a:p>
            <a:pPr lvl="1" fontAlgn="auto">
              <a:spcAft>
                <a:spcPts val="0"/>
              </a:spcAft>
              <a:defRPr/>
            </a:pPr>
            <a:r>
              <a:rPr lang="en-US" altLang="ja-JP" dirty="0" smtClean="0"/>
              <a:t>People’s wake-up</a:t>
            </a:r>
          </a:p>
          <a:p>
            <a:pPr lvl="1" fontAlgn="auto">
              <a:spcAft>
                <a:spcPts val="0"/>
              </a:spcAft>
              <a:defRPr/>
            </a:pPr>
            <a:r>
              <a:rPr lang="en-US" altLang="ja-JP" dirty="0" smtClean="0"/>
              <a:t>70% oppose nuclear </a:t>
            </a:r>
            <a:endParaRPr lang="en-US" altLang="ja-JP" dirty="0"/>
          </a:p>
          <a:p>
            <a:pPr lvl="2" fontAlgn="auto">
              <a:spcAft>
                <a:spcPts val="0"/>
              </a:spcAft>
              <a:defRPr/>
            </a:pPr>
            <a:endParaRPr lang="en-US" altLang="ja-JP" dirty="0" smtClean="0"/>
          </a:p>
        </p:txBody>
      </p:sp>
      <p:sp>
        <p:nvSpPr>
          <p:cNvPr id="5" name="タイトル 1"/>
          <p:cNvSpPr>
            <a:spLocks noGrp="1"/>
          </p:cNvSpPr>
          <p:nvPr>
            <p:ph type="title"/>
          </p:nvPr>
        </p:nvSpPr>
        <p:spPr>
          <a:xfrm>
            <a:off x="457200" y="269875"/>
            <a:ext cx="8229600" cy="1143000"/>
          </a:xfrm>
        </p:spPr>
        <p:txBody>
          <a:bodyPr rtlCol="0">
            <a:normAutofit/>
          </a:bodyPr>
          <a:lstStyle/>
          <a:p>
            <a:pPr fontAlgn="auto">
              <a:spcAft>
                <a:spcPts val="0"/>
              </a:spcAft>
              <a:defRPr/>
            </a:pPr>
            <a:r>
              <a:rPr lang="en-US" altLang="ja-JP" dirty="0" smtClean="0"/>
              <a:t>Fukushima Nuclear Accident</a:t>
            </a:r>
            <a:r>
              <a:rPr lang="ja-JP" altLang="en-US" dirty="0" smtClean="0"/>
              <a:t>　</a:t>
            </a:r>
            <a:endParaRPr lang="ja-JP" altLang="en-US" sz="2000" dirty="0"/>
          </a:p>
        </p:txBody>
      </p:sp>
      <p:sp>
        <p:nvSpPr>
          <p:cNvPr id="35843" name="テキスト ボックス 7"/>
          <p:cNvSpPr txBox="1">
            <a:spLocks noChangeArrowheads="1"/>
          </p:cNvSpPr>
          <p:nvPr/>
        </p:nvSpPr>
        <p:spPr bwMode="auto">
          <a:xfrm>
            <a:off x="4500563" y="5229225"/>
            <a:ext cx="4537075" cy="323850"/>
          </a:xfrm>
          <a:prstGeom prst="rect">
            <a:avLst/>
          </a:prstGeom>
          <a:noFill/>
          <a:ln w="9525">
            <a:noFill/>
            <a:miter lim="800000"/>
            <a:headEnd/>
            <a:tailEnd/>
          </a:ln>
        </p:spPr>
        <p:txBody>
          <a:bodyPr>
            <a:spAutoFit/>
          </a:bodyPr>
          <a:lstStyle/>
          <a:p>
            <a:pPr algn="ctr"/>
            <a:r>
              <a:rPr lang="en-US" altLang="ja-JP" sz="1500"/>
              <a:t>Fukushima Women’s Demonstration</a:t>
            </a:r>
            <a:r>
              <a:rPr lang="ja-JP" altLang="en-US" sz="1500"/>
              <a:t>（</a:t>
            </a:r>
            <a:r>
              <a:rPr lang="en-US" altLang="ja-JP" sz="1500"/>
              <a:t>27 Oct. 2011</a:t>
            </a:r>
            <a:r>
              <a:rPr lang="ja-JP" altLang="en-US" sz="1500"/>
              <a:t>）</a:t>
            </a:r>
          </a:p>
        </p:txBody>
      </p:sp>
      <p:pic>
        <p:nvPicPr>
          <p:cNvPr id="35844" name="Picture 2" descr="http://farm7.static.flickr.com/6055/6285736908_a7a855c309.jpg"/>
          <p:cNvPicPr>
            <a:picLocks noChangeAspect="1" noChangeArrowheads="1"/>
          </p:cNvPicPr>
          <p:nvPr/>
        </p:nvPicPr>
        <p:blipFill>
          <a:blip r:embed="rId3"/>
          <a:srcRect/>
          <a:stretch>
            <a:fillRect/>
          </a:stretch>
        </p:blipFill>
        <p:spPr bwMode="auto">
          <a:xfrm>
            <a:off x="4416425" y="1700213"/>
            <a:ext cx="4716463" cy="3529012"/>
          </a:xfrm>
          <a:prstGeom prst="rect">
            <a:avLst/>
          </a:prstGeom>
          <a:noFill/>
          <a:ln w="9525">
            <a:noFill/>
            <a:miter lim="800000"/>
            <a:headEnd/>
            <a:tailEnd/>
          </a:ln>
        </p:spPr>
      </p:pic>
      <p:sp>
        <p:nvSpPr>
          <p:cNvPr id="2" name="スライド番号プレースホルダー 1"/>
          <p:cNvSpPr>
            <a:spLocks noGrp="1"/>
          </p:cNvSpPr>
          <p:nvPr>
            <p:ph type="sldNum" sz="quarter" idx="12"/>
          </p:nvPr>
        </p:nvSpPr>
        <p:spPr/>
        <p:txBody>
          <a:bodyPr/>
          <a:lstStyle/>
          <a:p>
            <a:pPr>
              <a:defRPr/>
            </a:pPr>
            <a:fld id="{0AB77A00-D0A0-48B5-9419-74C1E9C21258}" type="slidenum">
              <a:rPr lang="ja-JP" altLang="en-US"/>
              <a:pPr>
                <a:defRPr/>
              </a:pPr>
              <a:t>5</a:t>
            </a:fld>
            <a:endParaRPr lang="ja-JP"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a:defRPr/>
            </a:pPr>
            <a:fld id="{D53C4DDE-8E4B-4AC5-8F06-450F93D5615E}" type="slidenum">
              <a:rPr lang="ja-JP" altLang="en-US"/>
              <a:pPr>
                <a:defRPr/>
              </a:pPr>
              <a:t>6</a:t>
            </a:fld>
            <a:endParaRPr lang="ja-JP" altLang="en-US"/>
          </a:p>
        </p:txBody>
      </p:sp>
      <p:pic>
        <p:nvPicPr>
          <p:cNvPr id="37890" name="Picture 2" descr="写真"/>
          <p:cNvPicPr>
            <a:picLocks noChangeAspect="1" noChangeArrowheads="1"/>
          </p:cNvPicPr>
          <p:nvPr/>
        </p:nvPicPr>
        <p:blipFill>
          <a:blip r:embed="rId3"/>
          <a:srcRect/>
          <a:stretch>
            <a:fillRect/>
          </a:stretch>
        </p:blipFill>
        <p:spPr bwMode="auto">
          <a:xfrm>
            <a:off x="4211638" y="981075"/>
            <a:ext cx="4087812" cy="2711450"/>
          </a:xfrm>
          <a:prstGeom prst="rect">
            <a:avLst/>
          </a:prstGeom>
          <a:noFill/>
          <a:ln w="9525">
            <a:noFill/>
            <a:miter lim="800000"/>
            <a:headEnd/>
            <a:tailEnd/>
          </a:ln>
        </p:spPr>
      </p:pic>
      <p:pic>
        <p:nvPicPr>
          <p:cNvPr id="37891" name="Picture 2" descr="http://www.asahi.com/national/update/0919/images/TKY201109190281.jpg"/>
          <p:cNvPicPr>
            <a:picLocks noChangeAspect="1" noChangeArrowheads="1"/>
          </p:cNvPicPr>
          <p:nvPr/>
        </p:nvPicPr>
        <p:blipFill>
          <a:blip r:embed="rId4"/>
          <a:srcRect/>
          <a:stretch>
            <a:fillRect/>
          </a:stretch>
        </p:blipFill>
        <p:spPr bwMode="auto">
          <a:xfrm>
            <a:off x="395288" y="1260475"/>
            <a:ext cx="3600450" cy="5173663"/>
          </a:xfrm>
          <a:prstGeom prst="rect">
            <a:avLst/>
          </a:prstGeom>
          <a:noFill/>
          <a:ln w="9525">
            <a:noFill/>
            <a:miter lim="800000"/>
            <a:headEnd/>
            <a:tailEnd/>
          </a:ln>
        </p:spPr>
      </p:pic>
      <p:pic>
        <p:nvPicPr>
          <p:cNvPr id="37892" name="Picture 7"/>
          <p:cNvPicPr>
            <a:picLocks noChangeAspect="1" noChangeArrowheads="1"/>
          </p:cNvPicPr>
          <p:nvPr/>
        </p:nvPicPr>
        <p:blipFill>
          <a:blip r:embed="rId5"/>
          <a:srcRect/>
          <a:stretch>
            <a:fillRect/>
          </a:stretch>
        </p:blipFill>
        <p:spPr bwMode="auto">
          <a:xfrm>
            <a:off x="4211638" y="3789363"/>
            <a:ext cx="4762500"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95288" y="1557338"/>
            <a:ext cx="8064500" cy="4967287"/>
          </a:xfrm>
        </p:spPr>
        <p:txBody>
          <a:bodyPr rtlCol="0">
            <a:normAutofit fontScale="55000" lnSpcReduction="20000"/>
          </a:bodyPr>
          <a:lstStyle/>
          <a:p>
            <a:pPr fontAlgn="auto">
              <a:spcAft>
                <a:spcPts val="0"/>
              </a:spcAft>
              <a:defRPr/>
            </a:pPr>
            <a:r>
              <a:rPr lang="en-US" altLang="ja-JP" dirty="0" smtClean="0"/>
              <a:t>Former PM </a:t>
            </a:r>
            <a:r>
              <a:rPr lang="en-US" altLang="ja-JP" dirty="0" err="1" smtClean="0"/>
              <a:t>Kan’s</a:t>
            </a:r>
            <a:r>
              <a:rPr lang="en-US" altLang="ja-JP" dirty="0" smtClean="0"/>
              <a:t> initiative</a:t>
            </a:r>
          </a:p>
          <a:p>
            <a:pPr lvl="1" fontAlgn="auto">
              <a:spcAft>
                <a:spcPts val="0"/>
              </a:spcAft>
              <a:defRPr/>
            </a:pPr>
            <a:r>
              <a:rPr lang="en-US" altLang="ja-JP" dirty="0" smtClean="0"/>
              <a:t>First leader to aim nuclear free society</a:t>
            </a:r>
          </a:p>
          <a:p>
            <a:pPr marL="457200" lvl="1" indent="0" fontAlgn="auto">
              <a:spcAft>
                <a:spcPts val="0"/>
              </a:spcAft>
              <a:buFont typeface="Wingdings" pitchFamily="2" charset="2"/>
              <a:buNone/>
              <a:defRPr/>
            </a:pPr>
            <a:r>
              <a:rPr lang="en-US" altLang="ja-JP" dirty="0" smtClean="0"/>
              <a:t>"</a:t>
            </a:r>
            <a:r>
              <a:rPr lang="en-US" altLang="ja-JP" dirty="0"/>
              <a:t>We should gradually and systematically reduce reliance on nuclear power and eventually aim at a society where people can live without nuclear power plants." (13 July</a:t>
            </a:r>
            <a:r>
              <a:rPr lang="en-US" altLang="ja-JP" dirty="0" smtClean="0"/>
              <a:t>)</a:t>
            </a:r>
          </a:p>
          <a:p>
            <a:pPr marL="457200" lvl="1" indent="0" fontAlgn="auto">
              <a:spcAft>
                <a:spcPts val="0"/>
              </a:spcAft>
              <a:buFont typeface="Wingdings" pitchFamily="2" charset="2"/>
              <a:buNone/>
              <a:defRPr/>
            </a:pPr>
            <a:endParaRPr lang="en-US" altLang="ja-JP" dirty="0" smtClean="0"/>
          </a:p>
          <a:p>
            <a:pPr lvl="1" fontAlgn="auto">
              <a:spcAft>
                <a:spcPts val="0"/>
              </a:spcAft>
              <a:defRPr/>
            </a:pPr>
            <a:r>
              <a:rPr lang="en-US" altLang="ja-JP" dirty="0" smtClean="0"/>
              <a:t>Feed- in –Tariff (FIT) passed, start in July 2012 </a:t>
            </a:r>
          </a:p>
          <a:p>
            <a:pPr marL="457200" lvl="1" indent="0" fontAlgn="auto">
              <a:spcAft>
                <a:spcPts val="0"/>
              </a:spcAft>
              <a:buFont typeface="Wingdings" pitchFamily="2" charset="2"/>
              <a:buNone/>
              <a:defRPr/>
            </a:pPr>
            <a:endParaRPr lang="en-US" altLang="ja-JP" dirty="0" smtClean="0"/>
          </a:p>
          <a:p>
            <a:pPr fontAlgn="auto">
              <a:spcAft>
                <a:spcPts val="0"/>
              </a:spcAft>
              <a:defRPr/>
            </a:pPr>
            <a:r>
              <a:rPr lang="en-US" altLang="ja-JP" dirty="0" smtClean="0"/>
              <a:t>Review process started under PM Noda</a:t>
            </a:r>
            <a:endParaRPr lang="en-US" altLang="ja-JP" dirty="0"/>
          </a:p>
          <a:p>
            <a:pPr marL="0" indent="0" fontAlgn="auto">
              <a:spcAft>
                <a:spcPts val="0"/>
              </a:spcAft>
              <a:buFont typeface="Wingdings" pitchFamily="2" charset="2"/>
              <a:buNone/>
              <a:defRPr/>
            </a:pPr>
            <a:r>
              <a:rPr lang="en-US" altLang="ja-JP" sz="2800" b="0" dirty="0"/>
              <a:t>	</a:t>
            </a:r>
            <a:r>
              <a:rPr lang="en-US" altLang="ja-JP" sz="2400" b="0" dirty="0"/>
              <a:t>1.</a:t>
            </a:r>
            <a:r>
              <a:rPr lang="ja-JP" altLang="en-US" sz="2400" b="0" dirty="0"/>
              <a:t> </a:t>
            </a:r>
            <a:r>
              <a:rPr lang="en-US" altLang="ja-JP" sz="2400" b="0" dirty="0" smtClean="0"/>
              <a:t>Avoid </a:t>
            </a:r>
            <a:r>
              <a:rPr lang="en-US" altLang="ja-JP" sz="2400" b="0" dirty="0"/>
              <a:t>energy shortfalls and price </a:t>
            </a:r>
            <a:r>
              <a:rPr lang="en-US" altLang="ja-JP" sz="2400" b="0" dirty="0" smtClean="0"/>
              <a:t>rises</a:t>
            </a:r>
          </a:p>
          <a:p>
            <a:pPr marL="0" indent="0" fontAlgn="auto">
              <a:spcAft>
                <a:spcPts val="0"/>
              </a:spcAft>
              <a:buFont typeface="Wingdings" pitchFamily="2" charset="2"/>
              <a:buNone/>
              <a:defRPr/>
            </a:pPr>
            <a:r>
              <a:rPr lang="en-US" altLang="ja-JP" sz="2400" b="0" dirty="0" smtClean="0"/>
              <a:t>	2. Draw up new energy scenario</a:t>
            </a:r>
            <a:endParaRPr lang="en-US" altLang="ja-JP" sz="2400" b="0" dirty="0"/>
          </a:p>
          <a:p>
            <a:pPr marL="0" indent="0" fontAlgn="auto">
              <a:spcAft>
                <a:spcPts val="0"/>
              </a:spcAft>
              <a:buFont typeface="Wingdings" pitchFamily="2" charset="2"/>
              <a:buNone/>
              <a:defRPr/>
            </a:pPr>
            <a:r>
              <a:rPr lang="en-US" altLang="ja-JP" sz="2400" b="0" dirty="0"/>
              <a:t>	</a:t>
            </a:r>
            <a:r>
              <a:rPr lang="en-US" altLang="ja-JP" sz="2400" b="0" dirty="0" smtClean="0"/>
              <a:t>3. Review of </a:t>
            </a:r>
            <a:r>
              <a:rPr lang="en-US" altLang="ja-JP" sz="2400" b="0" dirty="0"/>
              <a:t>nuclear power policies</a:t>
            </a:r>
            <a:endParaRPr lang="en-US" altLang="ja-JP" sz="2400" dirty="0"/>
          </a:p>
          <a:p>
            <a:pPr lvl="1" fontAlgn="auto">
              <a:spcAft>
                <a:spcPts val="0"/>
              </a:spcAft>
              <a:defRPr/>
            </a:pPr>
            <a:endParaRPr lang="en-US" altLang="ja-JP" dirty="0" smtClean="0"/>
          </a:p>
          <a:p>
            <a:pPr lvl="1" fontAlgn="auto">
              <a:spcAft>
                <a:spcPts val="0"/>
              </a:spcAft>
              <a:defRPr/>
            </a:pPr>
            <a:r>
              <a:rPr lang="en-US" altLang="ja-JP" dirty="0" smtClean="0"/>
              <a:t>Discussion points</a:t>
            </a:r>
          </a:p>
          <a:p>
            <a:pPr marL="0" indent="0" fontAlgn="auto">
              <a:spcAft>
                <a:spcPts val="0"/>
              </a:spcAft>
              <a:buFont typeface="Wingdings" pitchFamily="2" charset="2"/>
              <a:buNone/>
              <a:defRPr/>
            </a:pPr>
            <a:r>
              <a:rPr lang="en-US" altLang="ja-JP" sz="2800" b="0" dirty="0" smtClean="0"/>
              <a:t> 	</a:t>
            </a:r>
            <a:r>
              <a:rPr lang="en-US" altLang="ja-JP" sz="2400" b="0" dirty="0" smtClean="0"/>
              <a:t>1.Energy saving</a:t>
            </a:r>
          </a:p>
          <a:p>
            <a:pPr marL="0" indent="0" fontAlgn="auto">
              <a:spcAft>
                <a:spcPts val="0"/>
              </a:spcAft>
              <a:buFont typeface="Wingdings" pitchFamily="2" charset="2"/>
              <a:buNone/>
              <a:defRPr/>
            </a:pPr>
            <a:r>
              <a:rPr lang="en-US" altLang="ja-JP" sz="2400" b="0" dirty="0"/>
              <a:t>	</a:t>
            </a:r>
            <a:r>
              <a:rPr lang="en-US" altLang="ja-JP" sz="2400" b="0" dirty="0" smtClean="0"/>
              <a:t>2.Renewable energies</a:t>
            </a:r>
          </a:p>
          <a:p>
            <a:pPr marL="0" indent="0" fontAlgn="auto">
              <a:spcAft>
                <a:spcPts val="0"/>
              </a:spcAft>
              <a:buFont typeface="Wingdings" pitchFamily="2" charset="2"/>
              <a:buNone/>
              <a:defRPr/>
            </a:pPr>
            <a:r>
              <a:rPr lang="en-US" altLang="ja-JP" sz="2400" b="0" dirty="0"/>
              <a:t>	</a:t>
            </a:r>
            <a:r>
              <a:rPr lang="en-US" altLang="ja-JP" sz="2400" b="0" dirty="0" smtClean="0"/>
              <a:t>3.Resources </a:t>
            </a:r>
            <a:r>
              <a:rPr lang="en-US" altLang="ja-JP" sz="2400" b="0" dirty="0"/>
              <a:t>and </a:t>
            </a:r>
            <a:r>
              <a:rPr lang="en-US" altLang="ja-JP" sz="2400" b="0" dirty="0" smtClean="0"/>
              <a:t>fuel</a:t>
            </a:r>
          </a:p>
          <a:p>
            <a:pPr marL="0" indent="0" fontAlgn="auto">
              <a:spcAft>
                <a:spcPts val="0"/>
              </a:spcAft>
              <a:buFont typeface="Wingdings" pitchFamily="2" charset="2"/>
              <a:buNone/>
              <a:defRPr/>
            </a:pPr>
            <a:r>
              <a:rPr lang="en-US" altLang="ja-JP" sz="2400" b="0" dirty="0"/>
              <a:t>	</a:t>
            </a:r>
            <a:r>
              <a:rPr lang="en-US" altLang="ja-JP" sz="2400" b="0" dirty="0" smtClean="0"/>
              <a:t>4.Nuclear energy</a:t>
            </a:r>
          </a:p>
          <a:p>
            <a:pPr marL="0" indent="0" fontAlgn="auto">
              <a:spcAft>
                <a:spcPts val="0"/>
              </a:spcAft>
              <a:buFont typeface="Wingdings" pitchFamily="2" charset="2"/>
              <a:buNone/>
              <a:defRPr/>
            </a:pPr>
            <a:r>
              <a:rPr lang="en-US" altLang="ja-JP" sz="2400" b="0" dirty="0" smtClean="0"/>
              <a:t>	5.Electric </a:t>
            </a:r>
            <a:r>
              <a:rPr lang="en-US" altLang="ja-JP" sz="2400" b="0" dirty="0"/>
              <a:t>power </a:t>
            </a:r>
            <a:r>
              <a:rPr lang="en-US" altLang="ja-JP" sz="2400" b="0" dirty="0" smtClean="0"/>
              <a:t>system</a:t>
            </a:r>
          </a:p>
          <a:p>
            <a:pPr marL="0" indent="0" fontAlgn="auto">
              <a:spcAft>
                <a:spcPts val="0"/>
              </a:spcAft>
              <a:buFont typeface="Wingdings" pitchFamily="2" charset="2"/>
              <a:buNone/>
              <a:defRPr/>
            </a:pPr>
            <a:r>
              <a:rPr lang="en-US" altLang="ja-JP" sz="2400" b="0" dirty="0"/>
              <a:t>	</a:t>
            </a:r>
            <a:r>
              <a:rPr lang="en-US" altLang="ja-JP" sz="2400" b="0" dirty="0" smtClean="0"/>
              <a:t>6.Energy </a:t>
            </a:r>
            <a:r>
              <a:rPr lang="en-US" altLang="ja-JP" sz="2400" b="0" dirty="0"/>
              <a:t>and environment </a:t>
            </a:r>
            <a:r>
              <a:rPr lang="en-US" altLang="ja-JP" sz="2400" b="0" dirty="0" smtClean="0"/>
              <a:t>industry</a:t>
            </a:r>
          </a:p>
          <a:p>
            <a:pPr marL="0" indent="0" fontAlgn="auto">
              <a:spcAft>
                <a:spcPts val="0"/>
              </a:spcAft>
              <a:buFont typeface="Wingdings" pitchFamily="2" charset="2"/>
              <a:buNone/>
              <a:defRPr/>
            </a:pPr>
            <a:endParaRPr lang="en-US" altLang="ja-JP" sz="2400" b="0" dirty="0"/>
          </a:p>
          <a:p>
            <a:pPr marL="0" indent="0" fontAlgn="auto">
              <a:spcAft>
                <a:spcPts val="0"/>
              </a:spcAft>
              <a:buFont typeface="Wingdings" pitchFamily="2" charset="2"/>
              <a:buNone/>
              <a:defRPr/>
            </a:pPr>
            <a:r>
              <a:rPr lang="en-US" altLang="ja-JP" sz="2400" b="0" dirty="0" smtClean="0"/>
              <a:t>New policy will be decided next summer 2012</a:t>
            </a:r>
          </a:p>
          <a:p>
            <a:pPr marL="0" indent="0" fontAlgn="auto">
              <a:spcAft>
                <a:spcPts val="0"/>
              </a:spcAft>
              <a:buFont typeface="Wingdings" pitchFamily="2" charset="2"/>
              <a:buNone/>
              <a:defRPr/>
            </a:pPr>
            <a:endParaRPr lang="en-US" altLang="ja-JP" dirty="0" smtClean="0"/>
          </a:p>
          <a:p>
            <a:pPr marL="0" indent="0" fontAlgn="auto">
              <a:spcAft>
                <a:spcPts val="0"/>
              </a:spcAft>
              <a:buFont typeface="Wingdings" pitchFamily="2" charset="2"/>
              <a:buNone/>
              <a:defRPr/>
            </a:pPr>
            <a:endParaRPr lang="en-US" altLang="ja-JP" dirty="0" smtClean="0"/>
          </a:p>
        </p:txBody>
      </p:sp>
      <p:sp>
        <p:nvSpPr>
          <p:cNvPr id="5" name="タイトル 1"/>
          <p:cNvSpPr>
            <a:spLocks noGrp="1"/>
          </p:cNvSpPr>
          <p:nvPr>
            <p:ph type="title"/>
          </p:nvPr>
        </p:nvSpPr>
        <p:spPr>
          <a:xfrm>
            <a:off x="457200" y="269875"/>
            <a:ext cx="8229600" cy="1143000"/>
          </a:xfrm>
        </p:spPr>
        <p:txBody>
          <a:bodyPr rtlCol="0">
            <a:normAutofit/>
          </a:bodyPr>
          <a:lstStyle/>
          <a:p>
            <a:pPr fontAlgn="auto">
              <a:spcAft>
                <a:spcPts val="0"/>
              </a:spcAft>
              <a:defRPr/>
            </a:pPr>
            <a:r>
              <a:rPr lang="en-US" altLang="ja-JP" dirty="0" smtClean="0"/>
              <a:t>Energy Policy debate</a:t>
            </a:r>
            <a:r>
              <a:rPr lang="ja-JP" altLang="en-US" dirty="0" smtClean="0"/>
              <a:t>　</a:t>
            </a:r>
            <a:endParaRPr lang="ja-JP" altLang="en-US" sz="2000" dirty="0"/>
          </a:p>
        </p:txBody>
      </p:sp>
      <p:sp>
        <p:nvSpPr>
          <p:cNvPr id="2" name="スライド番号プレースホルダー 1"/>
          <p:cNvSpPr>
            <a:spLocks noGrp="1"/>
          </p:cNvSpPr>
          <p:nvPr>
            <p:ph type="sldNum" sz="quarter" idx="12"/>
          </p:nvPr>
        </p:nvSpPr>
        <p:spPr/>
        <p:txBody>
          <a:bodyPr/>
          <a:lstStyle/>
          <a:p>
            <a:pPr>
              <a:defRPr/>
            </a:pPr>
            <a:fld id="{085AF34B-E1D4-4F00-AA63-F23E3FF60CEB}" type="slidenum">
              <a:rPr lang="ja-JP" altLang="en-US"/>
              <a:pPr>
                <a:defRPr/>
              </a:pPr>
              <a:t>7</a:t>
            </a:fld>
            <a:endParaRPr lang="ja-JP" altLang="en-US"/>
          </a:p>
        </p:txBody>
      </p:sp>
      <p:pic>
        <p:nvPicPr>
          <p:cNvPr id="39940" name="Picture 2" descr="Naoto Kan"/>
          <p:cNvPicPr>
            <a:picLocks noChangeAspect="1" noChangeArrowheads="1"/>
          </p:cNvPicPr>
          <p:nvPr/>
        </p:nvPicPr>
        <p:blipFill>
          <a:blip r:embed="rId3"/>
          <a:srcRect/>
          <a:stretch>
            <a:fillRect/>
          </a:stretch>
        </p:blipFill>
        <p:spPr bwMode="auto">
          <a:xfrm>
            <a:off x="6280150" y="2420938"/>
            <a:ext cx="2900363" cy="1211262"/>
          </a:xfrm>
          <a:prstGeom prst="rect">
            <a:avLst/>
          </a:prstGeom>
          <a:noFill/>
          <a:ln w="9525">
            <a:noFill/>
            <a:miter lim="800000"/>
            <a:headEnd/>
            <a:tailEnd/>
          </a:ln>
        </p:spPr>
      </p:pic>
      <p:pic>
        <p:nvPicPr>
          <p:cNvPr id="39941" name="Picture 3"/>
          <p:cNvPicPr>
            <a:picLocks noChangeAspect="1" noChangeArrowheads="1"/>
          </p:cNvPicPr>
          <p:nvPr/>
        </p:nvPicPr>
        <p:blipFill>
          <a:blip r:embed="rId4"/>
          <a:srcRect/>
          <a:stretch>
            <a:fillRect/>
          </a:stretch>
        </p:blipFill>
        <p:spPr bwMode="auto">
          <a:xfrm>
            <a:off x="6084888" y="4584700"/>
            <a:ext cx="3059112" cy="1455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95288" y="1196975"/>
            <a:ext cx="8064500" cy="4968875"/>
          </a:xfrm>
        </p:spPr>
        <p:txBody>
          <a:bodyPr rtlCol="0">
            <a:normAutofit/>
          </a:bodyPr>
          <a:lstStyle/>
          <a:p>
            <a:pPr fontAlgn="auto">
              <a:spcAft>
                <a:spcPts val="0"/>
              </a:spcAft>
              <a:defRPr/>
            </a:pPr>
            <a:r>
              <a:rPr lang="en-US" altLang="ja-JP" dirty="0" smtClean="0"/>
              <a:t>Present </a:t>
            </a:r>
            <a:r>
              <a:rPr lang="en-US" altLang="ja-JP" dirty="0"/>
              <a:t>E</a:t>
            </a:r>
            <a:r>
              <a:rPr lang="en-US" altLang="ja-JP" dirty="0" smtClean="0"/>
              <a:t>nergy plan</a:t>
            </a:r>
          </a:p>
        </p:txBody>
      </p:sp>
      <p:sp>
        <p:nvSpPr>
          <p:cNvPr id="5" name="タイトル 1"/>
          <p:cNvSpPr>
            <a:spLocks noGrp="1"/>
          </p:cNvSpPr>
          <p:nvPr>
            <p:ph type="title"/>
          </p:nvPr>
        </p:nvSpPr>
        <p:spPr>
          <a:xfrm>
            <a:off x="457200" y="269875"/>
            <a:ext cx="8229600" cy="1143000"/>
          </a:xfrm>
        </p:spPr>
        <p:txBody>
          <a:bodyPr rtlCol="0">
            <a:normAutofit/>
          </a:bodyPr>
          <a:lstStyle/>
          <a:p>
            <a:pPr fontAlgn="auto">
              <a:spcAft>
                <a:spcPts val="0"/>
              </a:spcAft>
              <a:defRPr/>
            </a:pPr>
            <a:r>
              <a:rPr lang="en-US" altLang="ja-JP" dirty="0" smtClean="0"/>
              <a:t>Energy Policy debate</a:t>
            </a:r>
            <a:r>
              <a:rPr lang="ja-JP" altLang="en-US" dirty="0" smtClean="0"/>
              <a:t>　</a:t>
            </a:r>
            <a:endParaRPr lang="ja-JP" altLang="en-US" sz="2000" dirty="0"/>
          </a:p>
        </p:txBody>
      </p:sp>
      <p:sp>
        <p:nvSpPr>
          <p:cNvPr id="2" name="スライド番号プレースホルダー 1"/>
          <p:cNvSpPr>
            <a:spLocks noGrp="1"/>
          </p:cNvSpPr>
          <p:nvPr>
            <p:ph type="sldNum" sz="quarter" idx="12"/>
          </p:nvPr>
        </p:nvSpPr>
        <p:spPr/>
        <p:txBody>
          <a:bodyPr/>
          <a:lstStyle/>
          <a:p>
            <a:pPr>
              <a:defRPr/>
            </a:pPr>
            <a:fld id="{25C9F425-D177-4219-845B-1DD341AA4322}" type="slidenum">
              <a:rPr lang="ja-JP" altLang="en-US"/>
              <a:pPr>
                <a:defRPr/>
              </a:pPr>
              <a:t>8</a:t>
            </a:fld>
            <a:endParaRPr lang="ja-JP" altLang="en-US"/>
          </a:p>
        </p:txBody>
      </p:sp>
      <p:pic>
        <p:nvPicPr>
          <p:cNvPr id="41988" name="Picture 2"/>
          <p:cNvPicPr>
            <a:picLocks noChangeAspect="1" noChangeArrowheads="1"/>
          </p:cNvPicPr>
          <p:nvPr/>
        </p:nvPicPr>
        <p:blipFill>
          <a:blip r:embed="rId3"/>
          <a:srcRect/>
          <a:stretch>
            <a:fillRect/>
          </a:stretch>
        </p:blipFill>
        <p:spPr bwMode="auto">
          <a:xfrm>
            <a:off x="900113" y="1628775"/>
            <a:ext cx="6486525" cy="528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6FCD4DE7-02A9-4093-AAD3-7CF8B26E628D}" type="slidenum">
              <a:rPr lang="ja-JP" altLang="en-US"/>
              <a:pPr>
                <a:defRPr/>
              </a:pPr>
              <a:t>9</a:t>
            </a:fld>
            <a:endParaRPr lang="ja-JP" altLang="en-US"/>
          </a:p>
        </p:txBody>
      </p:sp>
      <p:sp>
        <p:nvSpPr>
          <p:cNvPr id="44034" name="正方形/長方形 9"/>
          <p:cNvSpPr>
            <a:spLocks noChangeArrowheads="1"/>
          </p:cNvSpPr>
          <p:nvPr/>
        </p:nvSpPr>
        <p:spPr bwMode="auto">
          <a:xfrm>
            <a:off x="2700338" y="6597650"/>
            <a:ext cx="5832475" cy="276225"/>
          </a:xfrm>
          <a:prstGeom prst="rect">
            <a:avLst/>
          </a:prstGeom>
          <a:noFill/>
          <a:ln w="9525">
            <a:noFill/>
            <a:miter lim="800000"/>
            <a:headEnd/>
            <a:tailEnd/>
          </a:ln>
        </p:spPr>
        <p:txBody>
          <a:bodyPr>
            <a:spAutoFit/>
          </a:bodyPr>
          <a:lstStyle/>
          <a:p>
            <a:r>
              <a:rPr lang="en-US" altLang="ja-JP" sz="1200">
                <a:latin typeface="Calibri" pitchFamily="34" charset="0"/>
              </a:rPr>
              <a:t>Copyright ©</a:t>
            </a:r>
            <a:r>
              <a:rPr lang="ja-JP" altLang="en-US" sz="1200">
                <a:latin typeface="Calibri" pitchFamily="34" charset="0"/>
              </a:rPr>
              <a:t>　</a:t>
            </a:r>
            <a:r>
              <a:rPr lang="ja-JP" altLang="en-US" sz="1200">
                <a:latin typeface="ＭＳ 明朝"/>
                <a:ea typeface="ＭＳ 明朝"/>
                <a:cs typeface="ＭＳ 明朝"/>
              </a:rPr>
              <a:t>気候ネットワーク </a:t>
            </a:r>
            <a:r>
              <a:rPr lang="en-US" altLang="ja-JP" sz="1200">
                <a:latin typeface="Calibri" pitchFamily="34" charset="0"/>
              </a:rPr>
              <a:t>All Rights Reserved.</a:t>
            </a:r>
            <a:endParaRPr lang="ja-JP" altLang="en-US" sz="1200">
              <a:latin typeface="Calibri" pitchFamily="34" charset="0"/>
            </a:endParaRPr>
          </a:p>
        </p:txBody>
      </p:sp>
      <p:sp>
        <p:nvSpPr>
          <p:cNvPr id="14" name="コンテンツ プレースホルダー 2"/>
          <p:cNvSpPr>
            <a:spLocks noGrp="1"/>
          </p:cNvSpPr>
          <p:nvPr>
            <p:ph idx="1"/>
          </p:nvPr>
        </p:nvSpPr>
        <p:spPr>
          <a:xfrm>
            <a:off x="179388" y="1279525"/>
            <a:ext cx="8507412" cy="4525963"/>
          </a:xfrm>
        </p:spPr>
        <p:txBody>
          <a:bodyPr rtlCol="0">
            <a:normAutofit/>
          </a:bodyPr>
          <a:lstStyle/>
          <a:p>
            <a:pPr fontAlgn="auto">
              <a:lnSpc>
                <a:spcPct val="90000"/>
              </a:lnSpc>
              <a:spcBef>
                <a:spcPts val="0"/>
              </a:spcBef>
              <a:spcAft>
                <a:spcPts val="0"/>
              </a:spcAft>
              <a:defRPr/>
            </a:pPr>
            <a:r>
              <a:rPr lang="en-US" altLang="ja-JP" sz="2000" dirty="0" smtClean="0">
                <a:solidFill>
                  <a:schemeClr val="tx1"/>
                </a:solidFill>
              </a:rPr>
              <a:t>Japan has increased Coal consumption for electricity</a:t>
            </a:r>
          </a:p>
          <a:p>
            <a:pPr marL="0" indent="0" fontAlgn="auto">
              <a:spcAft>
                <a:spcPts val="0"/>
              </a:spcAft>
              <a:buFont typeface="Wingdings" pitchFamily="2" charset="2"/>
              <a:buNone/>
              <a:defRPr/>
            </a:pPr>
            <a:r>
              <a:rPr lang="en-US" altLang="ja-JP" sz="2000" dirty="0">
                <a:latin typeface="Calibri" pitchFamily="34" charset="0"/>
              </a:rPr>
              <a:t>	</a:t>
            </a:r>
            <a:endParaRPr lang="en-US" altLang="ja-JP" sz="2000" dirty="0" smtClean="0">
              <a:solidFill>
                <a:schemeClr val="tx2"/>
              </a:solidFill>
              <a:effectLst>
                <a:outerShdw blurRad="50000" dist="30000" dir="5400000" algn="tl" rotWithShape="0">
                  <a:srgbClr val="000000">
                    <a:alpha val="30000"/>
                  </a:srgbClr>
                </a:outerShdw>
              </a:effectLst>
            </a:endParaRPr>
          </a:p>
          <a:p>
            <a:pPr marL="176213" fontAlgn="auto">
              <a:spcAft>
                <a:spcPts val="0"/>
              </a:spcAft>
              <a:defRPr/>
            </a:pPr>
            <a:endParaRPr lang="en-US" altLang="ja-JP" sz="1700" dirty="0">
              <a:latin typeface="Calibri" pitchFamily="34" charset="0"/>
            </a:endParaRPr>
          </a:p>
          <a:p>
            <a:pPr lvl="1" fontAlgn="auto">
              <a:lnSpc>
                <a:spcPct val="90000"/>
              </a:lnSpc>
              <a:spcBef>
                <a:spcPts val="0"/>
              </a:spcBef>
              <a:spcAft>
                <a:spcPts val="0"/>
              </a:spcAft>
              <a:defRPr/>
            </a:pPr>
            <a:endParaRPr lang="en-US" altLang="ja-JP" sz="1700" dirty="0" smtClean="0">
              <a:solidFill>
                <a:schemeClr val="tx2"/>
              </a:solidFill>
              <a:effectLst>
                <a:outerShdw blurRad="50000" dist="30000" dir="5400000" algn="tl" rotWithShape="0">
                  <a:srgbClr val="000000">
                    <a:alpha val="30000"/>
                  </a:srgbClr>
                </a:outerShdw>
              </a:effectLst>
            </a:endParaRPr>
          </a:p>
          <a:p>
            <a:pPr lvl="1" fontAlgn="auto">
              <a:lnSpc>
                <a:spcPct val="90000"/>
              </a:lnSpc>
              <a:spcBef>
                <a:spcPts val="0"/>
              </a:spcBef>
              <a:spcAft>
                <a:spcPts val="0"/>
              </a:spcAft>
              <a:defRPr/>
            </a:pPr>
            <a:endParaRPr lang="en-US" altLang="ja-JP" sz="1700" dirty="0">
              <a:solidFill>
                <a:schemeClr val="tx2"/>
              </a:solidFill>
            </a:endParaRPr>
          </a:p>
        </p:txBody>
      </p:sp>
      <p:graphicFrame>
        <p:nvGraphicFramePr>
          <p:cNvPr id="15" name="Chart 1027"/>
          <p:cNvGraphicFramePr>
            <a:graphicFrameLocks/>
          </p:cNvGraphicFramePr>
          <p:nvPr/>
        </p:nvGraphicFramePr>
        <p:xfrm>
          <a:off x="827584" y="1628800"/>
          <a:ext cx="8316416" cy="4608511"/>
        </p:xfrm>
        <a:graphic>
          <a:graphicData uri="http://schemas.openxmlformats.org/drawingml/2006/chart">
            <c:chart xmlns:c="http://schemas.openxmlformats.org/drawingml/2006/chart" xmlns:r="http://schemas.openxmlformats.org/officeDocument/2006/relationships" r:id="rId2"/>
          </a:graphicData>
        </a:graphic>
      </p:graphicFrame>
      <p:sp>
        <p:nvSpPr>
          <p:cNvPr id="44037" name="タイトル 1"/>
          <p:cNvSpPr>
            <a:spLocks noGrp="1"/>
          </p:cNvSpPr>
          <p:nvPr>
            <p:ph type="title"/>
          </p:nvPr>
        </p:nvSpPr>
        <p:spPr>
          <a:xfrm>
            <a:off x="457200" y="125413"/>
            <a:ext cx="8229600" cy="1143000"/>
          </a:xfrm>
        </p:spPr>
        <p:txBody>
          <a:bodyPr/>
          <a:lstStyle/>
          <a:p>
            <a:r>
              <a:rPr lang="en-US" altLang="ja-JP" smtClean="0">
                <a:solidFill>
                  <a:srgbClr val="10253F"/>
                </a:solidFill>
                <a:latin typeface="メイリオ"/>
                <a:ea typeface="メイリオ"/>
                <a:cs typeface="メイリオ"/>
              </a:rPr>
              <a:t>Energy Policy Debate</a:t>
            </a:r>
            <a:endParaRPr lang="ja-JP" altLang="en-US" sz="2000" smtClean="0">
              <a:solidFill>
                <a:srgbClr val="10253F"/>
              </a:solidFill>
              <a:latin typeface="メイリオ"/>
              <a:ea typeface="メイリオ"/>
              <a:cs typeface="メイリオ"/>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95288" y="1557338"/>
            <a:ext cx="8064500" cy="609600"/>
          </a:xfrm>
        </p:spPr>
        <p:txBody>
          <a:bodyPr rtlCol="0">
            <a:normAutofit fontScale="77500" lnSpcReduction="20000"/>
          </a:bodyPr>
          <a:lstStyle/>
          <a:p>
            <a:pPr fontAlgn="auto">
              <a:spcAft>
                <a:spcPts val="0"/>
              </a:spcAft>
              <a:defRPr/>
            </a:pPr>
            <a:r>
              <a:rPr lang="en-US" altLang="ja-JP" dirty="0" smtClean="0"/>
              <a:t>Nuclear operation might be zero in September 2012</a:t>
            </a:r>
          </a:p>
          <a:p>
            <a:pPr lvl="1" fontAlgn="auto">
              <a:spcAft>
                <a:spcPts val="0"/>
              </a:spcAft>
              <a:defRPr/>
            </a:pPr>
            <a:r>
              <a:rPr lang="en-US" altLang="ja-JP" dirty="0" smtClean="0"/>
              <a:t>Local government doesn’t allow to re-operate reactors</a:t>
            </a:r>
          </a:p>
        </p:txBody>
      </p:sp>
      <p:sp>
        <p:nvSpPr>
          <p:cNvPr id="5" name="タイトル 1"/>
          <p:cNvSpPr>
            <a:spLocks noGrp="1"/>
          </p:cNvSpPr>
          <p:nvPr>
            <p:ph type="title"/>
          </p:nvPr>
        </p:nvSpPr>
        <p:spPr>
          <a:xfrm>
            <a:off x="457200" y="269875"/>
            <a:ext cx="8229600" cy="1143000"/>
          </a:xfrm>
        </p:spPr>
        <p:txBody>
          <a:bodyPr rtlCol="0">
            <a:normAutofit/>
          </a:bodyPr>
          <a:lstStyle/>
          <a:p>
            <a:pPr fontAlgn="auto">
              <a:spcAft>
                <a:spcPts val="0"/>
              </a:spcAft>
              <a:defRPr/>
            </a:pPr>
            <a:r>
              <a:rPr lang="en-US" altLang="ja-JP" sz="2500" dirty="0" smtClean="0"/>
              <a:t>1.Near-term electricity supply &amp; demand</a:t>
            </a:r>
            <a:r>
              <a:rPr lang="ja-JP" altLang="en-US" sz="2500" dirty="0" smtClean="0"/>
              <a:t>　</a:t>
            </a:r>
            <a:endParaRPr lang="ja-JP" altLang="en-US" sz="2500" dirty="0"/>
          </a:p>
        </p:txBody>
      </p:sp>
      <p:sp>
        <p:nvSpPr>
          <p:cNvPr id="2" name="スライド番号プレースホルダー 1"/>
          <p:cNvSpPr>
            <a:spLocks noGrp="1"/>
          </p:cNvSpPr>
          <p:nvPr>
            <p:ph type="sldNum" sz="quarter" idx="12"/>
          </p:nvPr>
        </p:nvSpPr>
        <p:spPr/>
        <p:txBody>
          <a:bodyPr/>
          <a:lstStyle/>
          <a:p>
            <a:pPr>
              <a:defRPr/>
            </a:pPr>
            <a:fld id="{8FB96D43-6C7C-4575-970E-E28D01541209}" type="slidenum">
              <a:rPr lang="ja-JP" altLang="en-US"/>
              <a:pPr>
                <a:defRPr/>
              </a:pPr>
              <a:t>10</a:t>
            </a:fld>
            <a:endParaRPr lang="ja-JP" altLang="en-US"/>
          </a:p>
        </p:txBody>
      </p:sp>
      <p:graphicFrame>
        <p:nvGraphicFramePr>
          <p:cNvPr id="1048" name="Object 24"/>
          <p:cNvGraphicFramePr>
            <a:graphicFrameLocks noGrp="1"/>
          </p:cNvGraphicFramePr>
          <p:nvPr/>
        </p:nvGraphicFramePr>
        <p:xfrm>
          <a:off x="457200" y="2081213"/>
          <a:ext cx="7621588" cy="4516437"/>
        </p:xfrm>
        <a:graphic>
          <a:graphicData uri="http://schemas.openxmlformats.org/presentationml/2006/ole">
            <p:oleObj spid="_x0000_s1048" name="グラフ" r:id="rId4" imgW="8143824" imgH="5210243" progId="Excel.Sheet.8">
              <p:embed followColorScheme="full"/>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600200"/>
            <a:ext cx="8229600" cy="676275"/>
          </a:xfrm>
        </p:spPr>
        <p:txBody>
          <a:bodyPr rtlCol="0">
            <a:normAutofit fontScale="92500"/>
          </a:bodyPr>
          <a:lstStyle/>
          <a:p>
            <a:pPr fontAlgn="auto">
              <a:spcAft>
                <a:spcPts val="0"/>
              </a:spcAft>
              <a:defRPr/>
            </a:pPr>
            <a:r>
              <a:rPr lang="en-US" altLang="ja-JP" dirty="0" smtClean="0"/>
              <a:t>10% of shortage expected next summer, but??</a:t>
            </a:r>
            <a:endParaRPr lang="ja-JP" altLang="en-US" sz="2000" dirty="0"/>
          </a:p>
        </p:txBody>
      </p:sp>
      <p:sp>
        <p:nvSpPr>
          <p:cNvPr id="4" name="スライド番号プレースホルダー 3"/>
          <p:cNvSpPr>
            <a:spLocks noGrp="1"/>
          </p:cNvSpPr>
          <p:nvPr>
            <p:ph type="sldNum" sz="quarter" idx="12"/>
          </p:nvPr>
        </p:nvSpPr>
        <p:spPr/>
        <p:txBody>
          <a:bodyPr/>
          <a:lstStyle/>
          <a:p>
            <a:pPr>
              <a:defRPr/>
            </a:pPr>
            <a:fld id="{5EB7F8B6-0294-44A6-8209-CB427D61C396}" type="slidenum">
              <a:rPr lang="ja-JP" altLang="en-US"/>
              <a:pPr>
                <a:defRPr/>
              </a:pPr>
              <a:t>11</a:t>
            </a:fld>
            <a:endParaRPr lang="ja-JP" altLang="en-US"/>
          </a:p>
        </p:txBody>
      </p:sp>
      <p:sp>
        <p:nvSpPr>
          <p:cNvPr id="7" name="タイトル 1"/>
          <p:cNvSpPr txBox="1">
            <a:spLocks/>
          </p:cNvSpPr>
          <p:nvPr/>
        </p:nvSpPr>
        <p:spPr>
          <a:xfrm>
            <a:off x="457200" y="557213"/>
            <a:ext cx="8229600" cy="1143000"/>
          </a:xfrm>
          <a:prstGeom prst="rect">
            <a:avLst/>
          </a:prstGeom>
        </p:spPr>
        <p:txBody>
          <a:bodyPr anchor="ctr">
            <a:normAutofit fontScale="92500" lnSpcReduction="10000"/>
          </a:bodyPr>
          <a:lstStyle>
            <a:lvl1pPr algn="ctr" defTabSz="914400" rtl="0" eaLnBrk="1" latinLnBrk="0" hangingPunct="1">
              <a:spcBef>
                <a:spcPct val="0"/>
              </a:spcBef>
              <a:buNone/>
              <a:defRPr kumimoji="1" sz="3300" b="1" kern="1200">
                <a:solidFill>
                  <a:schemeClr val="tx2">
                    <a:lumMod val="50000"/>
                  </a:schemeClr>
                </a:solidFill>
                <a:latin typeface="メイリオ" pitchFamily="50" charset="-128"/>
                <a:ea typeface="メイリオ" pitchFamily="50" charset="-128"/>
                <a:cs typeface="メイリオ" pitchFamily="50" charset="-128"/>
              </a:defRPr>
            </a:lvl1pPr>
          </a:lstStyle>
          <a:p>
            <a:pPr>
              <a:defRPr/>
            </a:pPr>
            <a:r>
              <a:rPr lang="en-US" altLang="ja-JP" sz="2600" dirty="0" smtClean="0"/>
              <a:t>1.Near-term electricity supply and demand</a:t>
            </a:r>
            <a:br>
              <a:rPr lang="en-US" altLang="ja-JP" sz="2600" dirty="0" smtClean="0"/>
            </a:br>
            <a:endParaRPr lang="en-US" altLang="ja-JP" sz="2600" dirty="0" smtClean="0"/>
          </a:p>
          <a:p>
            <a:pPr>
              <a:defRPr/>
            </a:pPr>
            <a:r>
              <a:rPr lang="en-US" altLang="ja-JP" sz="2600" dirty="0" smtClean="0"/>
              <a:t>Government estimates</a:t>
            </a:r>
            <a:endParaRPr lang="ja-JP" altLang="en-US" sz="2600" dirty="0"/>
          </a:p>
        </p:txBody>
      </p:sp>
      <p:pic>
        <p:nvPicPr>
          <p:cNvPr id="48132" name="Picture 2"/>
          <p:cNvPicPr>
            <a:picLocks noChangeAspect="1" noChangeArrowheads="1"/>
          </p:cNvPicPr>
          <p:nvPr/>
        </p:nvPicPr>
        <p:blipFill>
          <a:blip r:embed="rId2"/>
          <a:srcRect/>
          <a:stretch>
            <a:fillRect/>
          </a:stretch>
        </p:blipFill>
        <p:spPr bwMode="auto">
          <a:xfrm>
            <a:off x="268288" y="2133600"/>
            <a:ext cx="8551862" cy="370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350963"/>
            <a:ext cx="8229600" cy="4525962"/>
          </a:xfrm>
        </p:spPr>
        <p:txBody>
          <a:bodyPr rtlCol="0">
            <a:normAutofit/>
          </a:bodyPr>
          <a:lstStyle/>
          <a:p>
            <a:pPr fontAlgn="auto">
              <a:spcAft>
                <a:spcPts val="0"/>
              </a:spcAft>
              <a:defRPr/>
            </a:pPr>
            <a:r>
              <a:rPr lang="en-US" altLang="ja-JP" sz="2000" dirty="0" smtClean="0">
                <a:solidFill>
                  <a:schemeClr val="tx2"/>
                </a:solidFill>
              </a:rPr>
              <a:t>Demand side management to avoid peak time</a:t>
            </a:r>
            <a:endParaRPr lang="ja-JP" altLang="en-US" sz="2400" dirty="0">
              <a:solidFill>
                <a:schemeClr val="tx2"/>
              </a:solidFill>
            </a:endParaRPr>
          </a:p>
          <a:p>
            <a:pPr marL="0" indent="0" fontAlgn="auto">
              <a:spcAft>
                <a:spcPts val="0"/>
              </a:spcAft>
              <a:buFont typeface="Wingdings" pitchFamily="2" charset="2"/>
              <a:buNone/>
              <a:defRPr/>
            </a:pPr>
            <a:endParaRPr lang="ja-JP" altLang="en-US" sz="3200" dirty="0"/>
          </a:p>
        </p:txBody>
      </p:sp>
      <p:pic>
        <p:nvPicPr>
          <p:cNvPr id="49154" name="Picture 2"/>
          <p:cNvPicPr>
            <a:picLocks noChangeAspect="1" noChangeArrowheads="1"/>
          </p:cNvPicPr>
          <p:nvPr/>
        </p:nvPicPr>
        <p:blipFill>
          <a:blip r:embed="rId2"/>
          <a:srcRect/>
          <a:stretch>
            <a:fillRect/>
          </a:stretch>
        </p:blipFill>
        <p:spPr bwMode="auto">
          <a:xfrm>
            <a:off x="107950" y="1700213"/>
            <a:ext cx="8786813" cy="4937125"/>
          </a:xfrm>
          <a:prstGeom prst="rect">
            <a:avLst/>
          </a:prstGeom>
          <a:noFill/>
          <a:ln w="9525">
            <a:noFill/>
            <a:miter lim="800000"/>
            <a:headEnd/>
            <a:tailEnd/>
          </a:ln>
        </p:spPr>
      </p:pic>
      <p:sp>
        <p:nvSpPr>
          <p:cNvPr id="49155" name="テキスト ボックス 10"/>
          <p:cNvSpPr txBox="1">
            <a:spLocks noChangeArrowheads="1"/>
          </p:cNvSpPr>
          <p:nvPr/>
        </p:nvSpPr>
        <p:spPr bwMode="auto">
          <a:xfrm>
            <a:off x="4284663" y="6597650"/>
            <a:ext cx="4679950" cy="307975"/>
          </a:xfrm>
          <a:prstGeom prst="rect">
            <a:avLst/>
          </a:prstGeom>
          <a:noFill/>
          <a:ln w="9525">
            <a:noFill/>
            <a:miter lim="800000"/>
            <a:headEnd/>
            <a:tailEnd/>
          </a:ln>
        </p:spPr>
        <p:txBody>
          <a:bodyPr wrap="none">
            <a:spAutoFit/>
          </a:bodyPr>
          <a:lstStyle/>
          <a:p>
            <a:r>
              <a:rPr lang="ja-JP" altLang="en-US" sz="1400"/>
              <a:t>出典）関西電力「今夏の需給状況について」</a:t>
            </a:r>
            <a:r>
              <a:rPr lang="en-US" altLang="ja-JP" sz="1400"/>
              <a:t>2011</a:t>
            </a:r>
            <a:r>
              <a:rPr lang="ja-JP" altLang="en-US" sz="1400"/>
              <a:t>年</a:t>
            </a:r>
            <a:r>
              <a:rPr lang="en-US" altLang="ja-JP" sz="1400"/>
              <a:t>9</a:t>
            </a:r>
            <a:r>
              <a:rPr lang="ja-JP" altLang="en-US" sz="1400"/>
              <a:t>月</a:t>
            </a:r>
            <a:r>
              <a:rPr lang="en-US" altLang="ja-JP" sz="1400"/>
              <a:t>21</a:t>
            </a:r>
            <a:r>
              <a:rPr lang="ja-JP" altLang="en-US" sz="1400"/>
              <a:t>日</a:t>
            </a:r>
          </a:p>
        </p:txBody>
      </p:sp>
      <p:sp>
        <p:nvSpPr>
          <p:cNvPr id="3" name="スライド番号プレースホルダー 2"/>
          <p:cNvSpPr>
            <a:spLocks noGrp="1"/>
          </p:cNvSpPr>
          <p:nvPr>
            <p:ph type="sldNum" sz="quarter" idx="12"/>
          </p:nvPr>
        </p:nvSpPr>
        <p:spPr/>
        <p:txBody>
          <a:bodyPr/>
          <a:lstStyle/>
          <a:p>
            <a:pPr>
              <a:defRPr/>
            </a:pPr>
            <a:fld id="{D3C4FE24-4E67-4D77-975C-9AD611B70EC4}" type="slidenum">
              <a:rPr lang="ja-JP" altLang="en-US"/>
              <a:pPr>
                <a:defRPr/>
              </a:pPr>
              <a:t>12</a:t>
            </a:fld>
            <a:endParaRPr lang="ja-JP" altLang="en-US"/>
          </a:p>
        </p:txBody>
      </p:sp>
      <p:sp>
        <p:nvSpPr>
          <p:cNvPr id="49157" name="タイトル 1"/>
          <p:cNvSpPr txBox="1">
            <a:spLocks/>
          </p:cNvSpPr>
          <p:nvPr/>
        </p:nvSpPr>
        <p:spPr bwMode="auto">
          <a:xfrm>
            <a:off x="457200" y="269875"/>
            <a:ext cx="8229600" cy="1143000"/>
          </a:xfrm>
          <a:prstGeom prst="rect">
            <a:avLst/>
          </a:prstGeom>
          <a:noFill/>
          <a:ln w="9525">
            <a:noFill/>
            <a:miter lim="800000"/>
            <a:headEnd/>
            <a:tailEnd/>
          </a:ln>
        </p:spPr>
        <p:txBody>
          <a:bodyPr anchor="ctr"/>
          <a:lstStyle/>
          <a:p>
            <a:pPr algn="ctr"/>
            <a:r>
              <a:rPr lang="en-US" altLang="ja-JP" sz="2600" b="1">
                <a:solidFill>
                  <a:srgbClr val="10253F"/>
                </a:solidFill>
                <a:latin typeface="メイリオ"/>
                <a:ea typeface="メイリオ"/>
                <a:cs typeface="メイリオ"/>
              </a:rPr>
              <a:t>1.Near-term electricity supply and demand</a:t>
            </a:r>
            <a:endParaRPr lang="ja-JP" altLang="en-US" sz="2600" b="1">
              <a:solidFill>
                <a:srgbClr val="10253F"/>
              </a:solidFill>
              <a:latin typeface="メイリオ"/>
              <a:ea typeface="メイリオ"/>
              <a:cs typeface="メイリオ"/>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7234238" y="1665288"/>
            <a:ext cx="1368425" cy="792162"/>
          </a:xfrm>
          <a:prstGeom prst="roundRect">
            <a:avLst/>
          </a:prstGeom>
          <a:solidFill>
            <a:schemeClr val="accent5">
              <a:lumMod val="60000"/>
              <a:lumOff val="4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Hokkaido</a:t>
            </a:r>
          </a:p>
          <a:p>
            <a:pPr algn="ctr">
              <a:defRPr/>
            </a:pPr>
            <a:r>
              <a:rPr lang="en-US" altLang="ja-JP" dirty="0">
                <a:solidFill>
                  <a:schemeClr val="tx1"/>
                </a:solidFill>
              </a:rPr>
              <a:t>650</a:t>
            </a:r>
            <a:endParaRPr lang="ja-JP" altLang="en-US" dirty="0">
              <a:solidFill>
                <a:schemeClr val="tx1"/>
              </a:solidFill>
            </a:endParaRPr>
          </a:p>
        </p:txBody>
      </p:sp>
      <p:sp>
        <p:nvSpPr>
          <p:cNvPr id="6" name="角丸四角形 5"/>
          <p:cNvSpPr/>
          <p:nvPr/>
        </p:nvSpPr>
        <p:spPr>
          <a:xfrm>
            <a:off x="177800" y="3209925"/>
            <a:ext cx="1368425" cy="792163"/>
          </a:xfrm>
          <a:prstGeom prst="roundRect">
            <a:avLst/>
          </a:prstGeom>
          <a:solidFill>
            <a:schemeClr val="accent5">
              <a:lumMod val="60000"/>
              <a:lumOff val="4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Okinawa</a:t>
            </a:r>
          </a:p>
          <a:p>
            <a:pPr algn="ctr">
              <a:defRPr/>
            </a:pPr>
            <a:r>
              <a:rPr lang="en-US" altLang="ja-JP" dirty="0">
                <a:solidFill>
                  <a:schemeClr val="tx1"/>
                </a:solidFill>
              </a:rPr>
              <a:t>192</a:t>
            </a:r>
            <a:endParaRPr lang="ja-JP" altLang="en-US" dirty="0">
              <a:solidFill>
                <a:schemeClr val="tx1"/>
              </a:solidFill>
            </a:endParaRPr>
          </a:p>
        </p:txBody>
      </p:sp>
      <p:cxnSp>
        <p:nvCxnSpPr>
          <p:cNvPr id="7" name="直線矢印コネクタ 6"/>
          <p:cNvCxnSpPr/>
          <p:nvPr/>
        </p:nvCxnSpPr>
        <p:spPr>
          <a:xfrm>
            <a:off x="7667625" y="2457450"/>
            <a:ext cx="0" cy="458788"/>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8" name="直線コネクタ 7"/>
          <p:cNvCxnSpPr/>
          <p:nvPr/>
        </p:nvCxnSpPr>
        <p:spPr>
          <a:xfrm>
            <a:off x="7964488" y="2465388"/>
            <a:ext cx="0" cy="458787"/>
          </a:xfrm>
          <a:prstGeom prst="line">
            <a:avLst/>
          </a:prstGeom>
          <a:ln>
            <a:solidFill>
              <a:srgbClr val="056750"/>
            </a:solidFill>
          </a:ln>
        </p:spPr>
        <p:style>
          <a:lnRef idx="3">
            <a:schemeClr val="accent3"/>
          </a:lnRef>
          <a:fillRef idx="0">
            <a:schemeClr val="accent3"/>
          </a:fillRef>
          <a:effectRef idx="2">
            <a:schemeClr val="accent3"/>
          </a:effectRef>
          <a:fontRef idx="minor">
            <a:schemeClr val="tx1"/>
          </a:fontRef>
        </p:style>
      </p:cxnSp>
      <p:sp>
        <p:nvSpPr>
          <p:cNvPr id="9" name="角丸四角形 8"/>
          <p:cNvSpPr/>
          <p:nvPr/>
        </p:nvSpPr>
        <p:spPr>
          <a:xfrm>
            <a:off x="7239000" y="2924175"/>
            <a:ext cx="1368425" cy="792163"/>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altLang="ja-JP" dirty="0">
                <a:solidFill>
                  <a:schemeClr val="tx1"/>
                </a:solidFill>
              </a:rPr>
              <a:t>Tohoku</a:t>
            </a:r>
          </a:p>
          <a:p>
            <a:pPr algn="ctr">
              <a:defRPr/>
            </a:pPr>
            <a:r>
              <a:rPr lang="en-US" altLang="ja-JP" dirty="0">
                <a:solidFill>
                  <a:schemeClr val="tx1"/>
                </a:solidFill>
              </a:rPr>
              <a:t>1,739</a:t>
            </a:r>
            <a:endParaRPr lang="ja-JP" altLang="en-US" dirty="0">
              <a:solidFill>
                <a:schemeClr val="tx1"/>
              </a:solidFill>
            </a:endParaRPr>
          </a:p>
        </p:txBody>
      </p:sp>
      <p:cxnSp>
        <p:nvCxnSpPr>
          <p:cNvPr id="10" name="直線コネクタ 9"/>
          <p:cNvCxnSpPr>
            <a:stCxn id="9" idx="2"/>
            <a:endCxn id="55" idx="0"/>
          </p:cNvCxnSpPr>
          <p:nvPr/>
        </p:nvCxnSpPr>
        <p:spPr>
          <a:xfrm rot="5400000">
            <a:off x="7581107" y="4053681"/>
            <a:ext cx="679450" cy="4763"/>
          </a:xfrm>
          <a:prstGeom prst="line">
            <a:avLst/>
          </a:prstGeom>
        </p:spPr>
        <p:style>
          <a:lnRef idx="3">
            <a:schemeClr val="accent3"/>
          </a:lnRef>
          <a:fillRef idx="0">
            <a:schemeClr val="accent3"/>
          </a:fillRef>
          <a:effectRef idx="2">
            <a:schemeClr val="accent3"/>
          </a:effectRef>
          <a:fontRef idx="minor">
            <a:schemeClr val="tx1"/>
          </a:fontRef>
        </p:style>
      </p:cxnSp>
      <p:cxnSp>
        <p:nvCxnSpPr>
          <p:cNvPr id="11" name="直線矢印コネクタ 10"/>
          <p:cNvCxnSpPr/>
          <p:nvPr/>
        </p:nvCxnSpPr>
        <p:spPr>
          <a:xfrm>
            <a:off x="8107363" y="3781425"/>
            <a:ext cx="0" cy="5032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直線矢印コネクタ 11"/>
          <p:cNvCxnSpPr/>
          <p:nvPr/>
        </p:nvCxnSpPr>
        <p:spPr>
          <a:xfrm flipV="1">
            <a:off x="7678738" y="3781425"/>
            <a:ext cx="0" cy="5222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直線コネクタ 12"/>
          <p:cNvCxnSpPr/>
          <p:nvPr/>
        </p:nvCxnSpPr>
        <p:spPr>
          <a:xfrm>
            <a:off x="6735763" y="1408113"/>
            <a:ext cx="69850" cy="5329237"/>
          </a:xfrm>
          <a:prstGeom prst="line">
            <a:avLst/>
          </a:prstGeom>
          <a:ln>
            <a:prstDash val="lgDashDotDot"/>
          </a:ln>
        </p:spPr>
        <p:style>
          <a:lnRef idx="2">
            <a:schemeClr val="dk1"/>
          </a:lnRef>
          <a:fillRef idx="0">
            <a:schemeClr val="dk1"/>
          </a:fillRef>
          <a:effectRef idx="1">
            <a:schemeClr val="dk1"/>
          </a:effectRef>
          <a:fontRef idx="minor">
            <a:schemeClr val="tx1"/>
          </a:fontRef>
        </p:style>
      </p:cxnSp>
      <p:cxnSp>
        <p:nvCxnSpPr>
          <p:cNvPr id="14" name="直線矢印コネクタ 13"/>
          <p:cNvCxnSpPr/>
          <p:nvPr/>
        </p:nvCxnSpPr>
        <p:spPr>
          <a:xfrm flipH="1">
            <a:off x="6372225" y="4648200"/>
            <a:ext cx="862013" cy="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5" name="正方形/長方形 14"/>
          <p:cNvSpPr/>
          <p:nvPr/>
        </p:nvSpPr>
        <p:spPr>
          <a:xfrm>
            <a:off x="6494463" y="4937125"/>
            <a:ext cx="552450" cy="792163"/>
          </a:xfrm>
          <a:prstGeom prst="rect">
            <a:avLst/>
          </a:prstGeom>
          <a:solidFill>
            <a:srgbClr val="001A07"/>
          </a:solid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ja-JP" altLang="en-US"/>
          </a:p>
        </p:txBody>
      </p:sp>
      <p:sp>
        <p:nvSpPr>
          <p:cNvPr id="16" name="ブローチ 15"/>
          <p:cNvSpPr/>
          <p:nvPr/>
        </p:nvSpPr>
        <p:spPr>
          <a:xfrm>
            <a:off x="6015038" y="5764213"/>
            <a:ext cx="1511300" cy="720725"/>
          </a:xfrm>
          <a:prstGeom prst="plaque">
            <a:avLst/>
          </a:prstGeom>
          <a:solidFill>
            <a:srgbClr val="013322"/>
          </a:solidFill>
          <a:ln/>
        </p:spPr>
        <p:style>
          <a:lnRef idx="2">
            <a:schemeClr val="dk1"/>
          </a:lnRef>
          <a:fillRef idx="1">
            <a:schemeClr val="lt1"/>
          </a:fillRef>
          <a:effectRef idx="0">
            <a:schemeClr val="dk1"/>
          </a:effectRef>
          <a:fontRef idx="minor">
            <a:schemeClr val="dk1"/>
          </a:fontRef>
        </p:style>
        <p:txBody>
          <a:bodyPr anchor="ctr"/>
          <a:lstStyle/>
          <a:p>
            <a:pPr algn="ctr">
              <a:defRPr/>
            </a:pPr>
            <a:r>
              <a:rPr lang="ja-JP" altLang="en-US" dirty="0">
                <a:solidFill>
                  <a:schemeClr val="bg1"/>
                </a:solidFill>
              </a:rPr>
              <a:t>周波数</a:t>
            </a:r>
            <a:endParaRPr lang="en-US" altLang="ja-JP" dirty="0">
              <a:solidFill>
                <a:schemeClr val="bg1"/>
              </a:solidFill>
            </a:endParaRPr>
          </a:p>
          <a:p>
            <a:pPr algn="ctr">
              <a:defRPr/>
            </a:pPr>
            <a:r>
              <a:rPr lang="ja-JP" altLang="en-US" dirty="0">
                <a:solidFill>
                  <a:schemeClr val="bg1"/>
                </a:solidFill>
              </a:rPr>
              <a:t>変換装置</a:t>
            </a:r>
          </a:p>
        </p:txBody>
      </p:sp>
      <p:cxnSp>
        <p:nvCxnSpPr>
          <p:cNvPr id="17" name="直線コネクタ 16"/>
          <p:cNvCxnSpPr>
            <a:stCxn id="58" idx="2"/>
            <a:endCxn id="56" idx="0"/>
          </p:cNvCxnSpPr>
          <p:nvPr/>
        </p:nvCxnSpPr>
        <p:spPr>
          <a:xfrm>
            <a:off x="5688013" y="3713163"/>
            <a:ext cx="0" cy="682625"/>
          </a:xfrm>
          <a:prstGeom prst="line">
            <a:avLst/>
          </a:prstGeom>
          <a:ln>
            <a:solidFill>
              <a:srgbClr val="056750"/>
            </a:solidFill>
          </a:ln>
        </p:spPr>
        <p:style>
          <a:lnRef idx="3">
            <a:schemeClr val="accent2"/>
          </a:lnRef>
          <a:fillRef idx="0">
            <a:schemeClr val="accent2"/>
          </a:fillRef>
          <a:effectRef idx="2">
            <a:schemeClr val="accent2"/>
          </a:effectRef>
          <a:fontRef idx="minor">
            <a:schemeClr val="tx1"/>
          </a:fontRef>
        </p:style>
      </p:cxnSp>
      <p:cxnSp>
        <p:nvCxnSpPr>
          <p:cNvPr id="18" name="直線コネクタ 17"/>
          <p:cNvCxnSpPr>
            <a:stCxn id="56" idx="1"/>
            <a:endCxn id="57" idx="3"/>
          </p:cNvCxnSpPr>
          <p:nvPr/>
        </p:nvCxnSpPr>
        <p:spPr>
          <a:xfrm flipH="1">
            <a:off x="4598988" y="4792663"/>
            <a:ext cx="404812"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19" name="直線コネクタ 18"/>
          <p:cNvCxnSpPr/>
          <p:nvPr/>
        </p:nvCxnSpPr>
        <p:spPr>
          <a:xfrm flipH="1">
            <a:off x="2827338" y="4792663"/>
            <a:ext cx="404812"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20" name="直線コネクタ 19"/>
          <p:cNvCxnSpPr>
            <a:stCxn id="60" idx="2"/>
            <a:endCxn id="59" idx="0"/>
          </p:cNvCxnSpPr>
          <p:nvPr/>
        </p:nvCxnSpPr>
        <p:spPr>
          <a:xfrm flipH="1">
            <a:off x="2120900" y="5187950"/>
            <a:ext cx="3175" cy="482600"/>
          </a:xfrm>
          <a:prstGeom prst="line">
            <a:avLst/>
          </a:prstGeom>
        </p:spPr>
        <p:style>
          <a:lnRef idx="3">
            <a:schemeClr val="accent3"/>
          </a:lnRef>
          <a:fillRef idx="0">
            <a:schemeClr val="accent3"/>
          </a:fillRef>
          <a:effectRef idx="2">
            <a:schemeClr val="accent3"/>
          </a:effectRef>
          <a:fontRef idx="minor">
            <a:schemeClr val="tx1"/>
          </a:fontRef>
        </p:style>
      </p:cxnSp>
      <p:cxnSp>
        <p:nvCxnSpPr>
          <p:cNvPr id="21" name="カギ線コネクタ 1047"/>
          <p:cNvCxnSpPr>
            <a:stCxn id="60" idx="1"/>
            <a:endCxn id="61" idx="0"/>
          </p:cNvCxnSpPr>
          <p:nvPr/>
        </p:nvCxnSpPr>
        <p:spPr>
          <a:xfrm rot="10800000" flipV="1">
            <a:off x="593725" y="4792663"/>
            <a:ext cx="846138" cy="539750"/>
          </a:xfrm>
          <a:prstGeom prst="bentConnector2">
            <a:avLst/>
          </a:prstGeom>
        </p:spPr>
        <p:style>
          <a:lnRef idx="3">
            <a:schemeClr val="accent3"/>
          </a:lnRef>
          <a:fillRef idx="0">
            <a:schemeClr val="accent3"/>
          </a:fillRef>
          <a:effectRef idx="2">
            <a:schemeClr val="accent3"/>
          </a:effectRef>
          <a:fontRef idx="minor">
            <a:schemeClr val="tx1"/>
          </a:fontRef>
        </p:style>
      </p:cxnSp>
      <p:cxnSp>
        <p:nvCxnSpPr>
          <p:cNvPr id="22" name="カギ線コネクタ 1050"/>
          <p:cNvCxnSpPr>
            <a:endCxn id="57" idx="0"/>
          </p:cNvCxnSpPr>
          <p:nvPr/>
        </p:nvCxnSpPr>
        <p:spPr>
          <a:xfrm rot="10800000" flipV="1">
            <a:off x="3916363" y="3317875"/>
            <a:ext cx="1087437" cy="1077913"/>
          </a:xfrm>
          <a:prstGeom prst="bentConnector2">
            <a:avLst/>
          </a:prstGeom>
        </p:spPr>
        <p:style>
          <a:lnRef idx="3">
            <a:schemeClr val="accent3"/>
          </a:lnRef>
          <a:fillRef idx="0">
            <a:schemeClr val="accent3"/>
          </a:fillRef>
          <a:effectRef idx="2">
            <a:schemeClr val="accent3"/>
          </a:effectRef>
          <a:fontRef idx="minor">
            <a:schemeClr val="tx1"/>
          </a:fontRef>
        </p:style>
      </p:cxnSp>
      <p:cxnSp>
        <p:nvCxnSpPr>
          <p:cNvPr id="23" name="カギ線コネクタ 1052"/>
          <p:cNvCxnSpPr>
            <a:stCxn id="57" idx="2"/>
            <a:endCxn id="59" idx="3"/>
          </p:cNvCxnSpPr>
          <p:nvPr/>
        </p:nvCxnSpPr>
        <p:spPr>
          <a:xfrm rot="5400000">
            <a:off x="2921000" y="5072063"/>
            <a:ext cx="879475" cy="1111250"/>
          </a:xfrm>
          <a:prstGeom prst="bentConnector2">
            <a:avLst/>
          </a:prstGeom>
          <a:ln>
            <a:solidFill>
              <a:srgbClr val="056750"/>
            </a:solidFill>
          </a:ln>
        </p:spPr>
        <p:style>
          <a:lnRef idx="3">
            <a:schemeClr val="accent1"/>
          </a:lnRef>
          <a:fillRef idx="0">
            <a:schemeClr val="accent1"/>
          </a:fillRef>
          <a:effectRef idx="2">
            <a:schemeClr val="accent1"/>
          </a:effectRef>
          <a:fontRef idx="minor">
            <a:schemeClr val="tx1"/>
          </a:fontRef>
        </p:style>
      </p:cxnSp>
      <p:cxnSp>
        <p:nvCxnSpPr>
          <p:cNvPr id="24" name="直線矢印コネクタ 23"/>
          <p:cNvCxnSpPr/>
          <p:nvPr/>
        </p:nvCxnSpPr>
        <p:spPr>
          <a:xfrm>
            <a:off x="4284663" y="3136900"/>
            <a:ext cx="51752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5" name="直線矢印コネクタ 24"/>
          <p:cNvCxnSpPr/>
          <p:nvPr/>
        </p:nvCxnSpPr>
        <p:spPr>
          <a:xfrm flipH="1">
            <a:off x="4284663" y="3525838"/>
            <a:ext cx="51752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直線矢印コネクタ 25"/>
          <p:cNvCxnSpPr/>
          <p:nvPr/>
        </p:nvCxnSpPr>
        <p:spPr>
          <a:xfrm>
            <a:off x="5502275" y="3830638"/>
            <a:ext cx="0" cy="503237"/>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27" name="直線矢印コネクタ 26"/>
          <p:cNvCxnSpPr/>
          <p:nvPr/>
        </p:nvCxnSpPr>
        <p:spPr>
          <a:xfrm>
            <a:off x="4598988" y="4648200"/>
            <a:ext cx="40481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直線矢印コネクタ 27"/>
          <p:cNvCxnSpPr/>
          <p:nvPr/>
        </p:nvCxnSpPr>
        <p:spPr>
          <a:xfrm flipH="1">
            <a:off x="4598988" y="4991100"/>
            <a:ext cx="40481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直線矢印コネクタ 28"/>
          <p:cNvCxnSpPr/>
          <p:nvPr/>
        </p:nvCxnSpPr>
        <p:spPr>
          <a:xfrm>
            <a:off x="2984500" y="6269038"/>
            <a:ext cx="750888" cy="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30" name="直線矢印コネクタ 29"/>
          <p:cNvCxnSpPr/>
          <p:nvPr/>
        </p:nvCxnSpPr>
        <p:spPr>
          <a:xfrm flipH="1">
            <a:off x="2827338" y="4991100"/>
            <a:ext cx="40481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1" name="直線矢印コネクタ 30"/>
          <p:cNvCxnSpPr/>
          <p:nvPr/>
        </p:nvCxnSpPr>
        <p:spPr>
          <a:xfrm>
            <a:off x="2844800" y="4648200"/>
            <a:ext cx="404813"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直線矢印コネクタ 31"/>
          <p:cNvCxnSpPr/>
          <p:nvPr/>
        </p:nvCxnSpPr>
        <p:spPr>
          <a:xfrm>
            <a:off x="2411413" y="5187950"/>
            <a:ext cx="0" cy="48260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33" name="直線矢印コネクタ 32"/>
          <p:cNvCxnSpPr/>
          <p:nvPr/>
        </p:nvCxnSpPr>
        <p:spPr>
          <a:xfrm>
            <a:off x="684213" y="4619625"/>
            <a:ext cx="503237"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直線矢印コネクタ 33"/>
          <p:cNvCxnSpPr/>
          <p:nvPr/>
        </p:nvCxnSpPr>
        <p:spPr>
          <a:xfrm flipH="1">
            <a:off x="684213" y="4991100"/>
            <a:ext cx="503237"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5" name="円/楕円 34"/>
          <p:cNvSpPr/>
          <p:nvPr/>
        </p:nvSpPr>
        <p:spPr>
          <a:xfrm>
            <a:off x="7535863" y="5764213"/>
            <a:ext cx="1162050" cy="669925"/>
          </a:xfrm>
          <a:prstGeom prst="ellipse">
            <a:avLst/>
          </a:prstGeom>
          <a:ln>
            <a:solidFill>
              <a:schemeClr val="tx2">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altLang="ja-JP" dirty="0"/>
              <a:t>50Hz</a:t>
            </a:r>
            <a:endParaRPr lang="ja-JP" altLang="en-US" dirty="0"/>
          </a:p>
        </p:txBody>
      </p:sp>
      <p:sp>
        <p:nvSpPr>
          <p:cNvPr id="36" name="円/楕円 35"/>
          <p:cNvSpPr/>
          <p:nvPr/>
        </p:nvSpPr>
        <p:spPr>
          <a:xfrm>
            <a:off x="4854575" y="5781675"/>
            <a:ext cx="1084263" cy="669925"/>
          </a:xfrm>
          <a:prstGeom prst="ellipse">
            <a:avLst/>
          </a:prstGeom>
          <a:ln>
            <a:solidFill>
              <a:schemeClr val="tx2">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altLang="ja-JP" dirty="0"/>
              <a:t>60Hz</a:t>
            </a:r>
            <a:endParaRPr lang="ja-JP" altLang="en-US" dirty="0"/>
          </a:p>
        </p:txBody>
      </p:sp>
      <p:sp>
        <p:nvSpPr>
          <p:cNvPr id="50209" name="テキスト ボックス 36"/>
          <p:cNvSpPr txBox="1">
            <a:spLocks noChangeArrowheads="1"/>
          </p:cNvSpPr>
          <p:nvPr/>
        </p:nvSpPr>
        <p:spPr bwMode="auto">
          <a:xfrm>
            <a:off x="7046913" y="2546350"/>
            <a:ext cx="576262" cy="369888"/>
          </a:xfrm>
          <a:prstGeom prst="rect">
            <a:avLst/>
          </a:prstGeom>
          <a:noFill/>
          <a:ln w="9525">
            <a:noFill/>
            <a:miter lim="800000"/>
            <a:headEnd/>
            <a:tailEnd/>
          </a:ln>
        </p:spPr>
        <p:txBody>
          <a:bodyPr>
            <a:spAutoFit/>
          </a:bodyPr>
          <a:lstStyle/>
          <a:p>
            <a:r>
              <a:rPr lang="en-US" altLang="ja-JP"/>
              <a:t>60</a:t>
            </a:r>
            <a:endParaRPr lang="ja-JP" altLang="en-US"/>
          </a:p>
        </p:txBody>
      </p:sp>
      <p:sp>
        <p:nvSpPr>
          <p:cNvPr id="50210" name="テキスト ボックス 37"/>
          <p:cNvSpPr txBox="1">
            <a:spLocks noChangeArrowheads="1"/>
          </p:cNvSpPr>
          <p:nvPr/>
        </p:nvSpPr>
        <p:spPr bwMode="auto">
          <a:xfrm>
            <a:off x="8107363" y="3924300"/>
            <a:ext cx="850900" cy="369888"/>
          </a:xfrm>
          <a:prstGeom prst="rect">
            <a:avLst/>
          </a:prstGeom>
          <a:noFill/>
          <a:ln w="9525">
            <a:noFill/>
            <a:miter lim="800000"/>
            <a:headEnd/>
            <a:tailEnd/>
          </a:ln>
        </p:spPr>
        <p:txBody>
          <a:bodyPr>
            <a:spAutoFit/>
          </a:bodyPr>
          <a:lstStyle/>
          <a:p>
            <a:r>
              <a:rPr lang="en-US" altLang="ja-JP"/>
              <a:t>500</a:t>
            </a:r>
            <a:endParaRPr lang="ja-JP" altLang="en-US"/>
          </a:p>
        </p:txBody>
      </p:sp>
      <p:sp>
        <p:nvSpPr>
          <p:cNvPr id="50211" name="テキスト ボックス 38"/>
          <p:cNvSpPr txBox="1">
            <a:spLocks noChangeArrowheads="1"/>
          </p:cNvSpPr>
          <p:nvPr/>
        </p:nvSpPr>
        <p:spPr bwMode="auto">
          <a:xfrm>
            <a:off x="7077075" y="3924300"/>
            <a:ext cx="673100" cy="369888"/>
          </a:xfrm>
          <a:prstGeom prst="rect">
            <a:avLst/>
          </a:prstGeom>
          <a:noFill/>
          <a:ln w="9525">
            <a:noFill/>
            <a:miter lim="800000"/>
            <a:headEnd/>
            <a:tailEnd/>
          </a:ln>
        </p:spPr>
        <p:txBody>
          <a:bodyPr>
            <a:spAutoFit/>
          </a:bodyPr>
          <a:lstStyle/>
          <a:p>
            <a:r>
              <a:rPr lang="en-US" altLang="ja-JP"/>
              <a:t>120</a:t>
            </a:r>
            <a:endParaRPr lang="ja-JP" altLang="en-US"/>
          </a:p>
        </p:txBody>
      </p:sp>
      <p:sp>
        <p:nvSpPr>
          <p:cNvPr id="50212" name="テキスト ボックス 39"/>
          <p:cNvSpPr txBox="1">
            <a:spLocks noChangeArrowheads="1"/>
          </p:cNvSpPr>
          <p:nvPr/>
        </p:nvSpPr>
        <p:spPr bwMode="auto">
          <a:xfrm>
            <a:off x="6469063" y="4279900"/>
            <a:ext cx="979487" cy="368300"/>
          </a:xfrm>
          <a:prstGeom prst="rect">
            <a:avLst/>
          </a:prstGeom>
          <a:noFill/>
          <a:ln w="9525">
            <a:noFill/>
            <a:miter lim="800000"/>
            <a:headEnd/>
            <a:tailEnd/>
          </a:ln>
        </p:spPr>
        <p:txBody>
          <a:bodyPr>
            <a:spAutoFit/>
          </a:bodyPr>
          <a:lstStyle/>
          <a:p>
            <a:r>
              <a:rPr lang="en-US" altLang="ja-JP"/>
              <a:t>120</a:t>
            </a:r>
            <a:endParaRPr lang="ja-JP" altLang="en-US"/>
          </a:p>
        </p:txBody>
      </p:sp>
      <p:sp>
        <p:nvSpPr>
          <p:cNvPr id="50213" name="テキスト ボックス 40"/>
          <p:cNvSpPr txBox="1">
            <a:spLocks noChangeArrowheads="1"/>
          </p:cNvSpPr>
          <p:nvPr/>
        </p:nvSpPr>
        <p:spPr bwMode="auto">
          <a:xfrm>
            <a:off x="5003800" y="3910013"/>
            <a:ext cx="615950" cy="369887"/>
          </a:xfrm>
          <a:prstGeom prst="rect">
            <a:avLst/>
          </a:prstGeom>
          <a:noFill/>
          <a:ln w="9525">
            <a:noFill/>
            <a:miter lim="800000"/>
            <a:headEnd/>
            <a:tailEnd/>
          </a:ln>
        </p:spPr>
        <p:txBody>
          <a:bodyPr>
            <a:spAutoFit/>
          </a:bodyPr>
          <a:lstStyle/>
          <a:p>
            <a:r>
              <a:rPr lang="en-US" altLang="ja-JP"/>
              <a:t>30</a:t>
            </a:r>
            <a:endParaRPr lang="ja-JP" altLang="en-US"/>
          </a:p>
        </p:txBody>
      </p:sp>
      <p:sp>
        <p:nvSpPr>
          <p:cNvPr id="50214" name="テキスト ボックス 41"/>
          <p:cNvSpPr txBox="1">
            <a:spLocks noChangeArrowheads="1"/>
          </p:cNvSpPr>
          <p:nvPr/>
        </p:nvSpPr>
        <p:spPr bwMode="auto">
          <a:xfrm>
            <a:off x="4214813" y="2703513"/>
            <a:ext cx="655637" cy="369887"/>
          </a:xfrm>
          <a:prstGeom prst="rect">
            <a:avLst/>
          </a:prstGeom>
          <a:noFill/>
          <a:ln w="9525">
            <a:noFill/>
            <a:miter lim="800000"/>
            <a:headEnd/>
            <a:tailEnd/>
          </a:ln>
        </p:spPr>
        <p:txBody>
          <a:bodyPr>
            <a:spAutoFit/>
          </a:bodyPr>
          <a:lstStyle/>
          <a:p>
            <a:r>
              <a:rPr lang="en-US" altLang="ja-JP"/>
              <a:t>130</a:t>
            </a:r>
            <a:endParaRPr lang="ja-JP" altLang="en-US"/>
          </a:p>
        </p:txBody>
      </p:sp>
      <p:sp>
        <p:nvSpPr>
          <p:cNvPr id="50215" name="テキスト ボックス 42"/>
          <p:cNvSpPr txBox="1">
            <a:spLocks noChangeArrowheads="1"/>
          </p:cNvSpPr>
          <p:nvPr/>
        </p:nvSpPr>
        <p:spPr bwMode="auto">
          <a:xfrm>
            <a:off x="4529138" y="4211638"/>
            <a:ext cx="682625" cy="369887"/>
          </a:xfrm>
          <a:prstGeom prst="rect">
            <a:avLst/>
          </a:prstGeom>
          <a:noFill/>
          <a:ln w="9525">
            <a:noFill/>
            <a:miter lim="800000"/>
            <a:headEnd/>
            <a:tailEnd/>
          </a:ln>
        </p:spPr>
        <p:txBody>
          <a:bodyPr>
            <a:spAutoFit/>
          </a:bodyPr>
          <a:lstStyle/>
          <a:p>
            <a:r>
              <a:rPr lang="en-US" altLang="ja-JP"/>
              <a:t>250</a:t>
            </a:r>
            <a:endParaRPr lang="ja-JP" altLang="en-US"/>
          </a:p>
        </p:txBody>
      </p:sp>
      <p:sp>
        <p:nvSpPr>
          <p:cNvPr id="50216" name="テキスト ボックス 43"/>
          <p:cNvSpPr txBox="1">
            <a:spLocks noChangeArrowheads="1"/>
          </p:cNvSpPr>
          <p:nvPr/>
        </p:nvSpPr>
        <p:spPr bwMode="auto">
          <a:xfrm>
            <a:off x="4546600" y="5043488"/>
            <a:ext cx="647700" cy="369887"/>
          </a:xfrm>
          <a:prstGeom prst="rect">
            <a:avLst/>
          </a:prstGeom>
          <a:noFill/>
          <a:ln w="9525">
            <a:noFill/>
            <a:miter lim="800000"/>
            <a:headEnd/>
            <a:tailEnd/>
          </a:ln>
        </p:spPr>
        <p:txBody>
          <a:bodyPr>
            <a:spAutoFit/>
          </a:bodyPr>
          <a:lstStyle/>
          <a:p>
            <a:r>
              <a:rPr lang="en-US" altLang="ja-JP"/>
              <a:t>120</a:t>
            </a:r>
            <a:endParaRPr lang="ja-JP" altLang="en-US"/>
          </a:p>
        </p:txBody>
      </p:sp>
      <p:sp>
        <p:nvSpPr>
          <p:cNvPr id="50217" name="テキスト ボックス 44"/>
          <p:cNvSpPr txBox="1">
            <a:spLocks noChangeArrowheads="1"/>
          </p:cNvSpPr>
          <p:nvPr/>
        </p:nvSpPr>
        <p:spPr bwMode="auto">
          <a:xfrm>
            <a:off x="3070225" y="6300788"/>
            <a:ext cx="804863" cy="368300"/>
          </a:xfrm>
          <a:prstGeom prst="rect">
            <a:avLst/>
          </a:prstGeom>
          <a:noFill/>
          <a:ln w="9525">
            <a:noFill/>
            <a:miter lim="800000"/>
            <a:headEnd/>
            <a:tailEnd/>
          </a:ln>
        </p:spPr>
        <p:txBody>
          <a:bodyPr>
            <a:spAutoFit/>
          </a:bodyPr>
          <a:lstStyle/>
          <a:p>
            <a:r>
              <a:rPr lang="en-US" altLang="ja-JP"/>
              <a:t>140</a:t>
            </a:r>
            <a:endParaRPr lang="ja-JP" altLang="en-US"/>
          </a:p>
        </p:txBody>
      </p:sp>
      <p:sp>
        <p:nvSpPr>
          <p:cNvPr id="50218" name="テキスト ボックス 45"/>
          <p:cNvSpPr txBox="1">
            <a:spLocks noChangeArrowheads="1"/>
          </p:cNvSpPr>
          <p:nvPr/>
        </p:nvSpPr>
        <p:spPr bwMode="auto">
          <a:xfrm>
            <a:off x="2746375" y="4211638"/>
            <a:ext cx="647700" cy="369887"/>
          </a:xfrm>
          <a:prstGeom prst="rect">
            <a:avLst/>
          </a:prstGeom>
          <a:noFill/>
          <a:ln w="9525">
            <a:noFill/>
            <a:miter lim="800000"/>
            <a:headEnd/>
            <a:tailEnd/>
          </a:ln>
        </p:spPr>
        <p:txBody>
          <a:bodyPr>
            <a:spAutoFit/>
          </a:bodyPr>
          <a:lstStyle/>
          <a:p>
            <a:r>
              <a:rPr lang="en-US" altLang="ja-JP"/>
              <a:t>400</a:t>
            </a:r>
            <a:endParaRPr lang="ja-JP" altLang="en-US"/>
          </a:p>
        </p:txBody>
      </p:sp>
      <p:sp>
        <p:nvSpPr>
          <p:cNvPr id="50219" name="テキスト ボックス 46"/>
          <p:cNvSpPr txBox="1">
            <a:spLocks noChangeArrowheads="1"/>
          </p:cNvSpPr>
          <p:nvPr/>
        </p:nvSpPr>
        <p:spPr bwMode="auto">
          <a:xfrm>
            <a:off x="2746375" y="5043488"/>
            <a:ext cx="647700" cy="369887"/>
          </a:xfrm>
          <a:prstGeom prst="rect">
            <a:avLst/>
          </a:prstGeom>
          <a:noFill/>
          <a:ln w="9525">
            <a:noFill/>
            <a:miter lim="800000"/>
            <a:headEnd/>
            <a:tailEnd/>
          </a:ln>
        </p:spPr>
        <p:txBody>
          <a:bodyPr>
            <a:spAutoFit/>
          </a:bodyPr>
          <a:lstStyle/>
          <a:p>
            <a:r>
              <a:rPr lang="en-US" altLang="ja-JP"/>
              <a:t>270</a:t>
            </a:r>
            <a:endParaRPr lang="ja-JP" altLang="en-US"/>
          </a:p>
        </p:txBody>
      </p:sp>
      <p:sp>
        <p:nvSpPr>
          <p:cNvPr id="50220" name="テキスト ボックス 47"/>
          <p:cNvSpPr txBox="1">
            <a:spLocks noChangeArrowheads="1"/>
          </p:cNvSpPr>
          <p:nvPr/>
        </p:nvSpPr>
        <p:spPr bwMode="auto">
          <a:xfrm>
            <a:off x="2411413" y="5257800"/>
            <a:ext cx="684212" cy="369888"/>
          </a:xfrm>
          <a:prstGeom prst="rect">
            <a:avLst/>
          </a:prstGeom>
          <a:noFill/>
          <a:ln w="9525">
            <a:noFill/>
            <a:miter lim="800000"/>
            <a:headEnd/>
            <a:tailEnd/>
          </a:ln>
        </p:spPr>
        <p:txBody>
          <a:bodyPr>
            <a:spAutoFit/>
          </a:bodyPr>
          <a:lstStyle/>
          <a:p>
            <a:r>
              <a:rPr lang="en-US" altLang="ja-JP"/>
              <a:t>120</a:t>
            </a:r>
            <a:endParaRPr lang="ja-JP" altLang="en-US"/>
          </a:p>
        </p:txBody>
      </p:sp>
      <p:sp>
        <p:nvSpPr>
          <p:cNvPr id="50221" name="テキスト ボックス 48"/>
          <p:cNvSpPr txBox="1">
            <a:spLocks noChangeArrowheads="1"/>
          </p:cNvSpPr>
          <p:nvPr/>
        </p:nvSpPr>
        <p:spPr bwMode="auto">
          <a:xfrm>
            <a:off x="642938" y="4219575"/>
            <a:ext cx="684212" cy="368300"/>
          </a:xfrm>
          <a:prstGeom prst="rect">
            <a:avLst/>
          </a:prstGeom>
          <a:noFill/>
          <a:ln w="9525">
            <a:noFill/>
            <a:miter lim="800000"/>
            <a:headEnd/>
            <a:tailEnd/>
          </a:ln>
        </p:spPr>
        <p:txBody>
          <a:bodyPr>
            <a:spAutoFit/>
          </a:bodyPr>
          <a:lstStyle/>
          <a:p>
            <a:r>
              <a:rPr lang="en-US" altLang="ja-JP"/>
              <a:t>278</a:t>
            </a:r>
            <a:endParaRPr lang="ja-JP" altLang="en-US"/>
          </a:p>
        </p:txBody>
      </p:sp>
      <p:sp>
        <p:nvSpPr>
          <p:cNvPr id="50222" name="テキスト ボックス 49"/>
          <p:cNvSpPr txBox="1">
            <a:spLocks noChangeArrowheads="1"/>
          </p:cNvSpPr>
          <p:nvPr/>
        </p:nvSpPr>
        <p:spPr bwMode="auto">
          <a:xfrm>
            <a:off x="722313" y="4991100"/>
            <a:ext cx="473075" cy="368300"/>
          </a:xfrm>
          <a:prstGeom prst="rect">
            <a:avLst/>
          </a:prstGeom>
          <a:noFill/>
          <a:ln w="9525">
            <a:noFill/>
            <a:miter lim="800000"/>
            <a:headEnd/>
            <a:tailEnd/>
          </a:ln>
        </p:spPr>
        <p:txBody>
          <a:bodyPr>
            <a:spAutoFit/>
          </a:bodyPr>
          <a:lstStyle/>
          <a:p>
            <a:r>
              <a:rPr lang="en-US" altLang="ja-JP"/>
              <a:t>30</a:t>
            </a:r>
            <a:endParaRPr lang="ja-JP" altLang="en-US"/>
          </a:p>
        </p:txBody>
      </p:sp>
      <p:sp>
        <p:nvSpPr>
          <p:cNvPr id="50223" name="テキスト ボックス 50"/>
          <p:cNvSpPr txBox="1">
            <a:spLocks noChangeArrowheads="1"/>
          </p:cNvSpPr>
          <p:nvPr/>
        </p:nvSpPr>
        <p:spPr bwMode="auto">
          <a:xfrm>
            <a:off x="3035300" y="1709738"/>
            <a:ext cx="2500313" cy="369887"/>
          </a:xfrm>
          <a:prstGeom prst="rect">
            <a:avLst/>
          </a:prstGeom>
          <a:noFill/>
          <a:ln w="9525">
            <a:noFill/>
            <a:miter lim="800000"/>
            <a:headEnd/>
            <a:tailEnd/>
          </a:ln>
        </p:spPr>
        <p:txBody>
          <a:bodyPr>
            <a:spAutoFit/>
          </a:bodyPr>
          <a:lstStyle/>
          <a:p>
            <a:r>
              <a:rPr lang="ja-JP" altLang="en-US"/>
              <a:t>　　　　</a:t>
            </a:r>
            <a:r>
              <a:rPr lang="ja-JP" altLang="en-US" sz="1600"/>
              <a:t>単位：万キロワット</a:t>
            </a:r>
          </a:p>
        </p:txBody>
      </p:sp>
      <p:sp>
        <p:nvSpPr>
          <p:cNvPr id="52" name="角丸四角形 51"/>
          <p:cNvSpPr/>
          <p:nvPr/>
        </p:nvSpPr>
        <p:spPr>
          <a:xfrm>
            <a:off x="2913063" y="1709738"/>
            <a:ext cx="722312" cy="369887"/>
          </a:xfrm>
          <a:prstGeom prst="roundRect">
            <a:avLst/>
          </a:prstGeom>
          <a:solidFill>
            <a:schemeClr val="accent5">
              <a:lumMod val="60000"/>
              <a:lumOff val="4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53" name="カギ線コネクタ 3"/>
          <p:cNvCxnSpPr>
            <a:stCxn id="55" idx="2"/>
            <a:endCxn id="15" idx="3"/>
          </p:cNvCxnSpPr>
          <p:nvPr/>
        </p:nvCxnSpPr>
        <p:spPr>
          <a:xfrm rot="5400000">
            <a:off x="7410450" y="4824413"/>
            <a:ext cx="144463" cy="871537"/>
          </a:xfrm>
          <a:prstGeom prst="bentConnector2">
            <a:avLst/>
          </a:prstGeom>
          <a:ln>
            <a:tailEnd type="arrow"/>
          </a:ln>
        </p:spPr>
        <p:style>
          <a:lnRef idx="2">
            <a:schemeClr val="dk1"/>
          </a:lnRef>
          <a:fillRef idx="0">
            <a:schemeClr val="dk1"/>
          </a:fillRef>
          <a:effectRef idx="1">
            <a:schemeClr val="dk1"/>
          </a:effectRef>
          <a:fontRef idx="minor">
            <a:schemeClr val="tx1"/>
          </a:fontRef>
        </p:style>
      </p:cxnSp>
      <p:cxnSp>
        <p:nvCxnSpPr>
          <p:cNvPr id="54" name="カギ線コネクタ 6"/>
          <p:cNvCxnSpPr>
            <a:stCxn id="56" idx="2"/>
            <a:endCxn id="15" idx="1"/>
          </p:cNvCxnSpPr>
          <p:nvPr/>
        </p:nvCxnSpPr>
        <p:spPr>
          <a:xfrm rot="16200000" flipH="1">
            <a:off x="6019006" y="4856957"/>
            <a:ext cx="144463" cy="806450"/>
          </a:xfrm>
          <a:prstGeom prst="bentConnector2">
            <a:avLst/>
          </a:prstGeom>
          <a:ln>
            <a:tailEnd type="arrow"/>
          </a:ln>
        </p:spPr>
        <p:style>
          <a:lnRef idx="2">
            <a:schemeClr val="dk1"/>
          </a:lnRef>
          <a:fillRef idx="0">
            <a:schemeClr val="dk1"/>
          </a:fillRef>
          <a:effectRef idx="1">
            <a:schemeClr val="dk1"/>
          </a:effectRef>
          <a:fontRef idx="minor">
            <a:schemeClr val="tx1"/>
          </a:fontRef>
        </p:style>
      </p:cxnSp>
      <p:sp>
        <p:nvSpPr>
          <p:cNvPr id="55" name="角丸四角形 54"/>
          <p:cNvSpPr/>
          <p:nvPr/>
        </p:nvSpPr>
        <p:spPr>
          <a:xfrm>
            <a:off x="7234238" y="4395788"/>
            <a:ext cx="1368425" cy="792162"/>
          </a:xfrm>
          <a:prstGeom prst="roundRect">
            <a:avLst/>
          </a:prstGeom>
          <a:solidFill>
            <a:schemeClr val="accent5">
              <a:lumMod val="60000"/>
              <a:lumOff val="4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Tokyo</a:t>
            </a:r>
          </a:p>
          <a:p>
            <a:pPr algn="ctr">
              <a:defRPr/>
            </a:pPr>
            <a:r>
              <a:rPr lang="en-US" altLang="ja-JP" dirty="0">
                <a:solidFill>
                  <a:schemeClr val="tx1"/>
                </a:solidFill>
              </a:rPr>
              <a:t>6,183</a:t>
            </a:r>
            <a:endParaRPr lang="ja-JP" altLang="en-US" dirty="0">
              <a:solidFill>
                <a:schemeClr val="tx1"/>
              </a:solidFill>
            </a:endParaRPr>
          </a:p>
        </p:txBody>
      </p:sp>
      <p:sp>
        <p:nvSpPr>
          <p:cNvPr id="56" name="角丸四角形 55"/>
          <p:cNvSpPr/>
          <p:nvPr/>
        </p:nvSpPr>
        <p:spPr>
          <a:xfrm>
            <a:off x="5003800" y="4395788"/>
            <a:ext cx="1368425" cy="792162"/>
          </a:xfrm>
          <a:prstGeom prst="roundRect">
            <a:avLst/>
          </a:prstGeom>
          <a:solidFill>
            <a:schemeClr val="accent5">
              <a:lumMod val="60000"/>
              <a:lumOff val="4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Chubu</a:t>
            </a:r>
            <a:r>
              <a:rPr lang="ja-JP" altLang="en-US" dirty="0">
                <a:solidFill>
                  <a:schemeClr val="tx1"/>
                </a:solidFill>
              </a:rPr>
              <a:t> </a:t>
            </a:r>
            <a:endParaRPr lang="en-US" altLang="ja-JP" dirty="0">
              <a:solidFill>
                <a:schemeClr val="tx1"/>
              </a:solidFill>
            </a:endParaRPr>
          </a:p>
          <a:p>
            <a:pPr algn="ctr">
              <a:defRPr/>
            </a:pPr>
            <a:r>
              <a:rPr lang="en-US" altLang="ja-JP" dirty="0">
                <a:solidFill>
                  <a:schemeClr val="tx1"/>
                </a:solidFill>
              </a:rPr>
              <a:t>3,247</a:t>
            </a:r>
          </a:p>
        </p:txBody>
      </p:sp>
      <p:sp>
        <p:nvSpPr>
          <p:cNvPr id="57" name="角丸四角形 56"/>
          <p:cNvSpPr/>
          <p:nvPr/>
        </p:nvSpPr>
        <p:spPr>
          <a:xfrm>
            <a:off x="3232150" y="4395788"/>
            <a:ext cx="1366838" cy="79216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altLang="ja-JP" dirty="0">
                <a:solidFill>
                  <a:schemeClr val="tx1"/>
                </a:solidFill>
              </a:rPr>
              <a:t>Kansai</a:t>
            </a:r>
          </a:p>
          <a:p>
            <a:pPr algn="ctr">
              <a:defRPr/>
            </a:pPr>
            <a:r>
              <a:rPr lang="en-US" altLang="ja-JP" dirty="0">
                <a:solidFill>
                  <a:schemeClr val="tx1"/>
                </a:solidFill>
              </a:rPr>
              <a:t>3,486</a:t>
            </a:r>
            <a:endParaRPr lang="ja-JP" altLang="en-US" dirty="0">
              <a:solidFill>
                <a:schemeClr val="tx1"/>
              </a:solidFill>
            </a:endParaRPr>
          </a:p>
        </p:txBody>
      </p:sp>
      <p:sp>
        <p:nvSpPr>
          <p:cNvPr id="58" name="角丸四角形 57"/>
          <p:cNvSpPr/>
          <p:nvPr/>
        </p:nvSpPr>
        <p:spPr>
          <a:xfrm>
            <a:off x="5003800" y="2921000"/>
            <a:ext cx="1368425" cy="792163"/>
          </a:xfrm>
          <a:prstGeom prst="roundRect">
            <a:avLst/>
          </a:prstGeom>
          <a:solidFill>
            <a:schemeClr val="accent5">
              <a:lumMod val="60000"/>
              <a:lumOff val="4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Hokuriku</a:t>
            </a:r>
          </a:p>
          <a:p>
            <a:pPr algn="ctr">
              <a:defRPr/>
            </a:pPr>
            <a:r>
              <a:rPr lang="en-US" altLang="ja-JP" dirty="0">
                <a:solidFill>
                  <a:schemeClr val="tx1"/>
                </a:solidFill>
              </a:rPr>
              <a:t>811</a:t>
            </a:r>
            <a:endParaRPr lang="ja-JP" altLang="en-US" dirty="0">
              <a:solidFill>
                <a:schemeClr val="tx1"/>
              </a:solidFill>
            </a:endParaRPr>
          </a:p>
        </p:txBody>
      </p:sp>
      <p:sp>
        <p:nvSpPr>
          <p:cNvPr id="59" name="角丸四角形 58"/>
          <p:cNvSpPr/>
          <p:nvPr/>
        </p:nvSpPr>
        <p:spPr>
          <a:xfrm>
            <a:off x="1436688" y="5670550"/>
            <a:ext cx="1368425" cy="792163"/>
          </a:xfrm>
          <a:prstGeom prst="roundRect">
            <a:avLst/>
          </a:prstGeom>
          <a:solidFill>
            <a:schemeClr val="accent5">
              <a:lumMod val="60000"/>
              <a:lumOff val="4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Shikoku</a:t>
            </a:r>
          </a:p>
          <a:p>
            <a:pPr algn="ctr">
              <a:defRPr/>
            </a:pPr>
            <a:r>
              <a:rPr lang="en-US" altLang="ja-JP" dirty="0">
                <a:solidFill>
                  <a:schemeClr val="tx1"/>
                </a:solidFill>
              </a:rPr>
              <a:t>685</a:t>
            </a:r>
            <a:endParaRPr lang="ja-JP" altLang="en-US" dirty="0">
              <a:solidFill>
                <a:schemeClr val="tx1"/>
              </a:solidFill>
            </a:endParaRPr>
          </a:p>
        </p:txBody>
      </p:sp>
      <p:sp>
        <p:nvSpPr>
          <p:cNvPr id="60" name="角丸四角形 59"/>
          <p:cNvSpPr/>
          <p:nvPr/>
        </p:nvSpPr>
        <p:spPr>
          <a:xfrm>
            <a:off x="1439863" y="4395788"/>
            <a:ext cx="1368425" cy="792162"/>
          </a:xfrm>
          <a:prstGeom prst="roundRect">
            <a:avLst/>
          </a:prstGeom>
          <a:solidFill>
            <a:schemeClr val="accent5">
              <a:lumMod val="60000"/>
              <a:lumOff val="4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chemeClr val="tx1"/>
                </a:solidFill>
              </a:rPr>
              <a:t>Chugoku</a:t>
            </a:r>
          </a:p>
          <a:p>
            <a:pPr algn="ctr">
              <a:defRPr/>
            </a:pPr>
            <a:r>
              <a:rPr lang="en-US" altLang="ja-JP" dirty="0">
                <a:solidFill>
                  <a:schemeClr val="tx1"/>
                </a:solidFill>
              </a:rPr>
              <a:t>1,220</a:t>
            </a:r>
            <a:endParaRPr lang="ja-JP" altLang="en-US" dirty="0">
              <a:solidFill>
                <a:schemeClr val="tx1"/>
              </a:solidFill>
            </a:endParaRPr>
          </a:p>
        </p:txBody>
      </p:sp>
      <p:sp>
        <p:nvSpPr>
          <p:cNvPr id="61" name="角丸四角形 60"/>
          <p:cNvSpPr/>
          <p:nvPr/>
        </p:nvSpPr>
        <p:spPr>
          <a:xfrm>
            <a:off x="0" y="5332413"/>
            <a:ext cx="1187450" cy="79216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altLang="ja-JP" dirty="0">
                <a:solidFill>
                  <a:schemeClr val="tx1"/>
                </a:solidFill>
              </a:rPr>
              <a:t>Kyushu</a:t>
            </a:r>
          </a:p>
          <a:p>
            <a:pPr algn="ctr">
              <a:defRPr/>
            </a:pPr>
            <a:r>
              <a:rPr lang="en-US" altLang="ja-JP" dirty="0">
                <a:solidFill>
                  <a:schemeClr val="tx1"/>
                </a:solidFill>
              </a:rPr>
              <a:t>1,941</a:t>
            </a:r>
            <a:endParaRPr lang="ja-JP" altLang="en-US" dirty="0">
              <a:solidFill>
                <a:schemeClr val="tx1"/>
              </a:solidFill>
            </a:endParaRPr>
          </a:p>
        </p:txBody>
      </p:sp>
      <p:sp>
        <p:nvSpPr>
          <p:cNvPr id="50234" name="テキスト ボックス 61"/>
          <p:cNvSpPr txBox="1">
            <a:spLocks noChangeArrowheads="1"/>
          </p:cNvSpPr>
          <p:nvPr/>
        </p:nvSpPr>
        <p:spPr bwMode="auto">
          <a:xfrm>
            <a:off x="203200" y="1785938"/>
            <a:ext cx="647700" cy="646112"/>
          </a:xfrm>
          <a:prstGeom prst="rect">
            <a:avLst/>
          </a:prstGeom>
          <a:noFill/>
          <a:ln w="9525">
            <a:noFill/>
            <a:miter lim="800000"/>
            <a:headEnd/>
            <a:tailEnd/>
          </a:ln>
        </p:spPr>
        <p:txBody>
          <a:bodyPr>
            <a:spAutoFit/>
          </a:bodyPr>
          <a:lstStyle/>
          <a:p>
            <a:r>
              <a:rPr lang="ja-JP" altLang="en-US"/>
              <a:t>交流</a:t>
            </a:r>
            <a:endParaRPr lang="en-US" altLang="ja-JP"/>
          </a:p>
          <a:p>
            <a:r>
              <a:rPr lang="ja-JP" altLang="en-US"/>
              <a:t>直流</a:t>
            </a:r>
            <a:endParaRPr lang="en-US" altLang="ja-JP"/>
          </a:p>
        </p:txBody>
      </p:sp>
      <p:sp>
        <p:nvSpPr>
          <p:cNvPr id="50235" name="テキスト ボックス 62"/>
          <p:cNvSpPr txBox="1">
            <a:spLocks noChangeArrowheads="1"/>
          </p:cNvSpPr>
          <p:nvPr/>
        </p:nvSpPr>
        <p:spPr bwMode="auto">
          <a:xfrm>
            <a:off x="1535113" y="1924050"/>
            <a:ext cx="1309687" cy="338138"/>
          </a:xfrm>
          <a:prstGeom prst="rect">
            <a:avLst/>
          </a:prstGeom>
          <a:noFill/>
          <a:ln w="9525">
            <a:noFill/>
            <a:miter lim="800000"/>
            <a:headEnd/>
            <a:tailEnd/>
          </a:ln>
        </p:spPr>
        <p:txBody>
          <a:bodyPr>
            <a:spAutoFit/>
          </a:bodyPr>
          <a:lstStyle/>
          <a:p>
            <a:r>
              <a:rPr lang="en-US" altLang="ja-JP" sz="1600"/>
              <a:t>Connection</a:t>
            </a:r>
            <a:endParaRPr lang="ja-JP" altLang="en-US" sz="1600"/>
          </a:p>
        </p:txBody>
      </p:sp>
      <p:cxnSp>
        <p:nvCxnSpPr>
          <p:cNvPr id="64" name="直線コネクタ 63"/>
          <p:cNvCxnSpPr/>
          <p:nvPr/>
        </p:nvCxnSpPr>
        <p:spPr>
          <a:xfrm flipH="1">
            <a:off x="854075" y="2238375"/>
            <a:ext cx="676275"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65" name="直線コネクタ 64"/>
          <p:cNvCxnSpPr/>
          <p:nvPr/>
        </p:nvCxnSpPr>
        <p:spPr>
          <a:xfrm flipH="1">
            <a:off x="850900" y="1982788"/>
            <a:ext cx="676275" cy="0"/>
          </a:xfrm>
          <a:prstGeom prst="line">
            <a:avLst/>
          </a:prstGeom>
          <a:ln>
            <a:solidFill>
              <a:srgbClr val="056750"/>
            </a:solidFill>
          </a:ln>
        </p:spPr>
        <p:style>
          <a:lnRef idx="3">
            <a:schemeClr val="accent3"/>
          </a:lnRef>
          <a:fillRef idx="0">
            <a:schemeClr val="accent3"/>
          </a:fillRef>
          <a:effectRef idx="2">
            <a:schemeClr val="accent3"/>
          </a:effectRef>
          <a:fontRef idx="minor">
            <a:schemeClr val="tx1"/>
          </a:fontRef>
        </p:style>
      </p:cxnSp>
      <p:sp>
        <p:nvSpPr>
          <p:cNvPr id="69" name="スライド番号プレースホルダー 68"/>
          <p:cNvSpPr>
            <a:spLocks noGrp="1"/>
          </p:cNvSpPr>
          <p:nvPr>
            <p:ph type="sldNum" sz="quarter" idx="12"/>
          </p:nvPr>
        </p:nvSpPr>
        <p:spPr/>
        <p:txBody>
          <a:bodyPr/>
          <a:lstStyle/>
          <a:p>
            <a:pPr>
              <a:defRPr/>
            </a:pPr>
            <a:fld id="{C8E1B58B-6379-4842-84E5-844B67534DD2}" type="slidenum">
              <a:rPr lang="ja-JP" altLang="en-US"/>
              <a:pPr>
                <a:defRPr/>
              </a:pPr>
              <a:t>13</a:t>
            </a:fld>
            <a:endParaRPr lang="ja-JP" altLang="en-US"/>
          </a:p>
        </p:txBody>
      </p:sp>
      <p:sp>
        <p:nvSpPr>
          <p:cNvPr id="68" name="タイトル 1"/>
          <p:cNvSpPr txBox="1">
            <a:spLocks/>
          </p:cNvSpPr>
          <p:nvPr/>
        </p:nvSpPr>
        <p:spPr>
          <a:xfrm>
            <a:off x="457200" y="414338"/>
            <a:ext cx="8229600" cy="1143000"/>
          </a:xfrm>
          <a:prstGeom prst="rect">
            <a:avLst/>
          </a:prstGeom>
        </p:spPr>
        <p:txBody>
          <a:bodyPr anchor="ctr">
            <a:normAutofit fontScale="70000" lnSpcReduction="20000"/>
          </a:bodyPr>
          <a:lstStyle>
            <a:lvl1pPr algn="ctr" defTabSz="914400" rtl="0" eaLnBrk="1" latinLnBrk="0" hangingPunct="1">
              <a:spcBef>
                <a:spcPct val="0"/>
              </a:spcBef>
              <a:buNone/>
              <a:defRPr kumimoji="1" sz="3300" b="1" kern="1200">
                <a:solidFill>
                  <a:schemeClr val="tx2">
                    <a:lumMod val="50000"/>
                  </a:schemeClr>
                </a:solidFill>
                <a:latin typeface="メイリオ" pitchFamily="50" charset="-128"/>
                <a:ea typeface="メイリオ" pitchFamily="50" charset="-128"/>
                <a:cs typeface="メイリオ" pitchFamily="50" charset="-128"/>
              </a:defRPr>
            </a:lvl1pPr>
          </a:lstStyle>
          <a:p>
            <a:pPr>
              <a:defRPr/>
            </a:pPr>
            <a:r>
              <a:rPr lang="en-US" altLang="ja-JP" sz="3600" dirty="0" smtClean="0"/>
              <a:t>1.Near-term </a:t>
            </a:r>
            <a:r>
              <a:rPr lang="en-US" altLang="ja-JP" sz="3600" dirty="0"/>
              <a:t>electricity supply and </a:t>
            </a:r>
            <a:r>
              <a:rPr lang="en-US" altLang="ja-JP" sz="3600" dirty="0" smtClean="0"/>
              <a:t>demand</a:t>
            </a:r>
          </a:p>
          <a:p>
            <a:pPr>
              <a:defRPr/>
            </a:pPr>
            <a:r>
              <a:rPr lang="en-US" altLang="ja-JP" sz="3600" dirty="0" smtClean="0"/>
              <a:t>Regional connection</a:t>
            </a:r>
            <a:r>
              <a:rPr lang="en-US" altLang="ja-JP" sz="3600" dirty="0"/>
              <a:t/>
            </a:r>
            <a:br>
              <a:rPr lang="en-US" altLang="ja-JP" sz="3600" dirty="0"/>
            </a:br>
            <a:endParaRPr lang="ja-JP" alt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3D119C7E-B82E-4986-922C-0DF83D6104F5}" type="slidenum">
              <a:rPr lang="ja-JP" altLang="en-US"/>
              <a:pPr>
                <a:defRPr/>
              </a:pPr>
              <a:t>14</a:t>
            </a:fld>
            <a:endParaRPr lang="ja-JP" altLang="en-US"/>
          </a:p>
        </p:txBody>
      </p:sp>
      <p:sp>
        <p:nvSpPr>
          <p:cNvPr id="52226" name="コンテンツ プレースホルダー 2"/>
          <p:cNvSpPr>
            <a:spLocks noGrp="1"/>
          </p:cNvSpPr>
          <p:nvPr>
            <p:ph idx="1"/>
          </p:nvPr>
        </p:nvSpPr>
        <p:spPr>
          <a:xfrm>
            <a:off x="457200" y="1196975"/>
            <a:ext cx="8229600" cy="4525963"/>
          </a:xfrm>
        </p:spPr>
        <p:txBody>
          <a:bodyPr/>
          <a:lstStyle/>
          <a:p>
            <a:pPr marL="0" indent="0">
              <a:lnSpc>
                <a:spcPct val="90000"/>
              </a:lnSpc>
              <a:buFont typeface="Wingdings" pitchFamily="2" charset="2"/>
              <a:buNone/>
            </a:pPr>
            <a:r>
              <a:rPr lang="ja-JP" altLang="en-US" sz="1900" b="0" smtClean="0">
                <a:solidFill>
                  <a:schemeClr val="tx2"/>
                </a:solidFill>
                <a:latin typeface="メイリオ"/>
                <a:ea typeface="メイリオ"/>
                <a:cs typeface="メイリオ"/>
              </a:rPr>
              <a:t>　</a:t>
            </a:r>
            <a:r>
              <a:rPr lang="en-US" altLang="ja-JP" sz="1900" b="0" smtClean="0">
                <a:solidFill>
                  <a:schemeClr val="tx2"/>
                </a:solidFill>
                <a:latin typeface="メイリオ"/>
                <a:ea typeface="メイリオ"/>
                <a:cs typeface="メイリオ"/>
              </a:rPr>
              <a:t>Case 1</a:t>
            </a:r>
            <a:r>
              <a:rPr lang="ja-JP" altLang="en-US" sz="1900" b="0" smtClean="0">
                <a:solidFill>
                  <a:schemeClr val="tx2"/>
                </a:solidFill>
                <a:latin typeface="メイリオ"/>
                <a:ea typeface="メイリオ"/>
                <a:cs typeface="メイリオ"/>
              </a:rPr>
              <a:t>：</a:t>
            </a:r>
            <a:r>
              <a:rPr lang="en-US" altLang="ja-JP" sz="1900" b="0" smtClean="0">
                <a:solidFill>
                  <a:schemeClr val="tx2"/>
                </a:solidFill>
                <a:latin typeface="メイリオ"/>
                <a:ea typeface="メイリオ"/>
                <a:cs typeface="メイリオ"/>
              </a:rPr>
              <a:t>25% of renewables (10% large hydro)</a:t>
            </a:r>
          </a:p>
          <a:p>
            <a:pPr marL="0" indent="0">
              <a:lnSpc>
                <a:spcPct val="90000"/>
              </a:lnSpc>
              <a:buFont typeface="Wingdings" pitchFamily="2" charset="2"/>
              <a:buNone/>
            </a:pPr>
            <a:r>
              <a:rPr lang="ja-JP" altLang="en-US" sz="1900" b="0" smtClean="0">
                <a:solidFill>
                  <a:schemeClr val="tx2"/>
                </a:solidFill>
                <a:latin typeface="メイリオ"/>
                <a:ea typeface="メイリオ"/>
                <a:cs typeface="メイリオ"/>
              </a:rPr>
              <a:t>　</a:t>
            </a:r>
            <a:r>
              <a:rPr lang="en-US" altLang="ja-JP" sz="1900" b="0" smtClean="0">
                <a:solidFill>
                  <a:schemeClr val="tx2"/>
                </a:solidFill>
                <a:latin typeface="メイリオ"/>
                <a:ea typeface="メイリオ"/>
                <a:cs typeface="メイリオ"/>
              </a:rPr>
              <a:t>Case 2</a:t>
            </a:r>
            <a:r>
              <a:rPr lang="ja-JP" altLang="en-US" sz="1900" b="0" smtClean="0">
                <a:solidFill>
                  <a:schemeClr val="tx2"/>
                </a:solidFill>
                <a:latin typeface="メイリオ"/>
                <a:ea typeface="メイリオ"/>
                <a:cs typeface="メイリオ"/>
              </a:rPr>
              <a:t>：</a:t>
            </a:r>
            <a:r>
              <a:rPr lang="en-US" altLang="ja-JP" sz="1900" b="0" smtClean="0">
                <a:solidFill>
                  <a:schemeClr val="tx2"/>
                </a:solidFill>
                <a:latin typeface="メイリオ"/>
                <a:ea typeface="メイリオ"/>
                <a:cs typeface="メイリオ"/>
              </a:rPr>
              <a:t>30% of renewables (10% large hydro)</a:t>
            </a:r>
          </a:p>
          <a:p>
            <a:pPr marL="0" indent="0">
              <a:lnSpc>
                <a:spcPct val="90000"/>
              </a:lnSpc>
              <a:buFont typeface="Wingdings" pitchFamily="2" charset="2"/>
              <a:buNone/>
            </a:pPr>
            <a:r>
              <a:rPr lang="ja-JP" altLang="en-US" sz="1900" b="0" smtClean="0">
                <a:solidFill>
                  <a:schemeClr val="tx2"/>
                </a:solidFill>
                <a:latin typeface="メイリオ"/>
                <a:ea typeface="メイリオ"/>
                <a:cs typeface="メイリオ"/>
              </a:rPr>
              <a:t>　</a:t>
            </a:r>
            <a:r>
              <a:rPr lang="en-US" altLang="ja-JP" sz="1900" b="0" smtClean="0">
                <a:solidFill>
                  <a:schemeClr val="tx2"/>
                </a:solidFill>
                <a:latin typeface="メイリオ"/>
                <a:ea typeface="メイリオ"/>
                <a:cs typeface="メイリオ"/>
              </a:rPr>
              <a:t>Case 3</a:t>
            </a:r>
            <a:r>
              <a:rPr lang="ja-JP" altLang="en-US" sz="1900" b="0" smtClean="0">
                <a:solidFill>
                  <a:schemeClr val="tx2"/>
                </a:solidFill>
                <a:latin typeface="メイリオ"/>
                <a:ea typeface="メイリオ"/>
                <a:cs typeface="メイリオ"/>
              </a:rPr>
              <a:t>：</a:t>
            </a:r>
            <a:r>
              <a:rPr lang="en-US" altLang="ja-JP" sz="1900" b="0" smtClean="0">
                <a:solidFill>
                  <a:schemeClr val="tx2"/>
                </a:solidFill>
                <a:latin typeface="メイリオ"/>
                <a:ea typeface="メイリオ"/>
                <a:cs typeface="メイリオ"/>
              </a:rPr>
              <a:t>35% of renewables (10% large hydro)</a:t>
            </a:r>
          </a:p>
        </p:txBody>
      </p:sp>
      <p:sp>
        <p:nvSpPr>
          <p:cNvPr id="52227" name="正方形/長方形 9"/>
          <p:cNvSpPr>
            <a:spLocks noChangeArrowheads="1"/>
          </p:cNvSpPr>
          <p:nvPr/>
        </p:nvSpPr>
        <p:spPr bwMode="auto">
          <a:xfrm>
            <a:off x="2700338" y="6597650"/>
            <a:ext cx="5832475" cy="276225"/>
          </a:xfrm>
          <a:prstGeom prst="rect">
            <a:avLst/>
          </a:prstGeom>
          <a:noFill/>
          <a:ln w="9525">
            <a:noFill/>
            <a:miter lim="800000"/>
            <a:headEnd/>
            <a:tailEnd/>
          </a:ln>
        </p:spPr>
        <p:txBody>
          <a:bodyPr>
            <a:spAutoFit/>
          </a:bodyPr>
          <a:lstStyle/>
          <a:p>
            <a:r>
              <a:rPr lang="en-US" altLang="ja-JP" sz="1200">
                <a:latin typeface="Calibri" pitchFamily="34" charset="0"/>
              </a:rPr>
              <a:t>Copyright ©</a:t>
            </a:r>
            <a:r>
              <a:rPr lang="ja-JP" altLang="en-US" sz="1200">
                <a:latin typeface="Calibri" pitchFamily="34" charset="0"/>
              </a:rPr>
              <a:t>　</a:t>
            </a:r>
            <a:r>
              <a:rPr lang="ja-JP" altLang="en-US" sz="1200">
                <a:latin typeface="ＭＳ 明朝"/>
                <a:ea typeface="ＭＳ 明朝"/>
                <a:cs typeface="ＭＳ 明朝"/>
              </a:rPr>
              <a:t>気候ネットワーク </a:t>
            </a:r>
            <a:r>
              <a:rPr lang="en-US" altLang="ja-JP" sz="1200">
                <a:latin typeface="Calibri" pitchFamily="34" charset="0"/>
              </a:rPr>
              <a:t>All Rights Reserved.</a:t>
            </a:r>
            <a:endParaRPr lang="ja-JP" altLang="en-US" sz="1200">
              <a:latin typeface="Calibri" pitchFamily="34" charset="0"/>
            </a:endParaRPr>
          </a:p>
        </p:txBody>
      </p:sp>
      <p:pic>
        <p:nvPicPr>
          <p:cNvPr id="52228" name="Picture 2"/>
          <p:cNvPicPr>
            <a:picLocks noChangeAspect="1" noChangeArrowheads="1"/>
          </p:cNvPicPr>
          <p:nvPr/>
        </p:nvPicPr>
        <p:blipFill>
          <a:blip r:embed="rId3"/>
          <a:srcRect/>
          <a:stretch>
            <a:fillRect/>
          </a:stretch>
        </p:blipFill>
        <p:spPr bwMode="auto">
          <a:xfrm>
            <a:off x="611188" y="2205038"/>
            <a:ext cx="7335837" cy="4464050"/>
          </a:xfrm>
          <a:prstGeom prst="rect">
            <a:avLst/>
          </a:prstGeom>
          <a:noFill/>
          <a:ln w="9525">
            <a:noFill/>
            <a:miter lim="800000"/>
            <a:headEnd/>
            <a:tailEnd/>
          </a:ln>
        </p:spPr>
      </p:pic>
      <p:sp>
        <p:nvSpPr>
          <p:cNvPr id="52229" name="タイトル 1"/>
          <p:cNvSpPr>
            <a:spLocks noGrp="1"/>
          </p:cNvSpPr>
          <p:nvPr>
            <p:ph type="title"/>
          </p:nvPr>
        </p:nvSpPr>
        <p:spPr>
          <a:xfrm>
            <a:off x="457200" y="125413"/>
            <a:ext cx="8229600" cy="1143000"/>
          </a:xfrm>
        </p:spPr>
        <p:txBody>
          <a:bodyPr/>
          <a:lstStyle/>
          <a:p>
            <a:r>
              <a:rPr lang="en-US" altLang="ja-JP" smtClean="0">
                <a:solidFill>
                  <a:srgbClr val="10253F"/>
                </a:solidFill>
                <a:latin typeface="メイリオ"/>
                <a:ea typeface="メイリオ"/>
                <a:cs typeface="メイリオ"/>
              </a:rPr>
              <a:t>2</a:t>
            </a:r>
            <a:r>
              <a:rPr lang="ja-JP" altLang="en-US" smtClean="0">
                <a:solidFill>
                  <a:srgbClr val="10253F"/>
                </a:solidFill>
                <a:latin typeface="メイリオ"/>
                <a:ea typeface="メイリオ"/>
                <a:cs typeface="メイリオ"/>
              </a:rPr>
              <a:t>．</a:t>
            </a:r>
            <a:r>
              <a:rPr lang="en-US" altLang="ja-JP" smtClean="0">
                <a:solidFill>
                  <a:srgbClr val="10253F"/>
                </a:solidFill>
                <a:latin typeface="メイリオ"/>
                <a:ea typeface="メイリオ"/>
                <a:cs typeface="メイリオ"/>
              </a:rPr>
              <a:t>Mid term energy plan</a:t>
            </a:r>
            <a:r>
              <a:rPr lang="en-US" altLang="ja-JP" sz="3000" smtClean="0">
                <a:solidFill>
                  <a:srgbClr val="10253F"/>
                </a:solidFill>
                <a:latin typeface="メイリオ"/>
                <a:ea typeface="メイリオ"/>
                <a:cs typeface="メイリオ"/>
              </a:rPr>
              <a:t/>
            </a:r>
            <a:br>
              <a:rPr lang="en-US" altLang="ja-JP" sz="3000" smtClean="0">
                <a:solidFill>
                  <a:srgbClr val="10253F"/>
                </a:solidFill>
                <a:latin typeface="メイリオ"/>
                <a:ea typeface="メイリオ"/>
                <a:cs typeface="メイリオ"/>
              </a:rPr>
            </a:br>
            <a:r>
              <a:rPr lang="en-US" altLang="ja-JP" sz="3000" smtClean="0">
                <a:solidFill>
                  <a:srgbClr val="10253F"/>
                </a:solidFill>
                <a:latin typeface="メイリオ"/>
                <a:ea typeface="メイリオ"/>
                <a:cs typeface="メイリオ"/>
              </a:rPr>
              <a:t>Kiko Network’s 2020 scenario</a:t>
            </a:r>
            <a:endParaRPr lang="ja-JP" altLang="en-US" sz="2000" smtClean="0">
              <a:solidFill>
                <a:srgbClr val="10253F"/>
              </a:solidFill>
              <a:latin typeface="メイリオ"/>
              <a:ea typeface="メイリオ"/>
              <a:cs typeface="メイリオ"/>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341438"/>
            <a:ext cx="8229600" cy="676275"/>
          </a:xfrm>
        </p:spPr>
        <p:txBody>
          <a:bodyPr rtlCol="0">
            <a:normAutofit/>
          </a:bodyPr>
          <a:lstStyle/>
          <a:p>
            <a:pPr fontAlgn="auto">
              <a:spcAft>
                <a:spcPts val="0"/>
              </a:spcAft>
              <a:defRPr/>
            </a:pPr>
            <a:r>
              <a:rPr lang="en-US" altLang="ja-JP" dirty="0" smtClean="0"/>
              <a:t>Possible to realize nuclear free society</a:t>
            </a:r>
          </a:p>
          <a:p>
            <a:pPr lvl="1" fontAlgn="auto">
              <a:spcAft>
                <a:spcPts val="0"/>
              </a:spcAft>
              <a:defRPr/>
            </a:pPr>
            <a:endParaRPr lang="en-US" altLang="ja-JP" dirty="0" smtClean="0"/>
          </a:p>
        </p:txBody>
      </p:sp>
      <p:sp>
        <p:nvSpPr>
          <p:cNvPr id="4" name="スライド番号プレースホルダー 3"/>
          <p:cNvSpPr>
            <a:spLocks noGrp="1"/>
          </p:cNvSpPr>
          <p:nvPr>
            <p:ph type="sldNum" sz="quarter" idx="12"/>
          </p:nvPr>
        </p:nvSpPr>
        <p:spPr/>
        <p:txBody>
          <a:bodyPr/>
          <a:lstStyle/>
          <a:p>
            <a:pPr>
              <a:defRPr/>
            </a:pPr>
            <a:fld id="{704CC835-0710-4BF3-B021-9A5F6FE4C13F}" type="slidenum">
              <a:rPr lang="ja-JP" altLang="en-US"/>
              <a:pPr>
                <a:defRPr/>
              </a:pPr>
              <a:t>15</a:t>
            </a:fld>
            <a:endParaRPr lang="ja-JP" altLang="en-US"/>
          </a:p>
        </p:txBody>
      </p:sp>
      <p:sp>
        <p:nvSpPr>
          <p:cNvPr id="54275" name="タイトル 1"/>
          <p:cNvSpPr txBox="1">
            <a:spLocks/>
          </p:cNvSpPr>
          <p:nvPr/>
        </p:nvSpPr>
        <p:spPr bwMode="auto">
          <a:xfrm>
            <a:off x="457200" y="115888"/>
            <a:ext cx="8229600" cy="1143000"/>
          </a:xfrm>
          <a:prstGeom prst="rect">
            <a:avLst/>
          </a:prstGeom>
          <a:noFill/>
          <a:ln w="9525">
            <a:noFill/>
            <a:miter lim="800000"/>
            <a:headEnd/>
            <a:tailEnd/>
          </a:ln>
        </p:spPr>
        <p:txBody>
          <a:bodyPr anchor="ctr"/>
          <a:lstStyle/>
          <a:p>
            <a:pPr algn="ctr"/>
            <a:r>
              <a:rPr lang="en-US" altLang="ja-JP" sz="3000" b="1">
                <a:solidFill>
                  <a:srgbClr val="10253F"/>
                </a:solidFill>
                <a:latin typeface="メイリオ"/>
                <a:ea typeface="メイリオ"/>
                <a:cs typeface="メイリオ"/>
              </a:rPr>
              <a:t>2.</a:t>
            </a:r>
            <a:r>
              <a:rPr lang="ja-JP" altLang="en-US" sz="3000" b="1">
                <a:solidFill>
                  <a:srgbClr val="10253F"/>
                </a:solidFill>
                <a:latin typeface="メイリオ"/>
                <a:ea typeface="メイリオ"/>
                <a:cs typeface="メイリオ"/>
              </a:rPr>
              <a:t> </a:t>
            </a:r>
            <a:r>
              <a:rPr lang="en-US" altLang="ja-JP" sz="3000" b="1">
                <a:solidFill>
                  <a:srgbClr val="10253F"/>
                </a:solidFill>
                <a:latin typeface="メイリオ"/>
                <a:ea typeface="メイリオ"/>
                <a:cs typeface="メイリオ"/>
              </a:rPr>
              <a:t>Mid-term Energy policy</a:t>
            </a:r>
            <a:endParaRPr lang="ja-JP" altLang="en-US" sz="2000" b="1">
              <a:solidFill>
                <a:srgbClr val="10253F"/>
              </a:solidFill>
              <a:latin typeface="メイリオ"/>
              <a:ea typeface="メイリオ"/>
              <a:cs typeface="メイリオ"/>
            </a:endParaRPr>
          </a:p>
        </p:txBody>
      </p:sp>
      <p:pic>
        <p:nvPicPr>
          <p:cNvPr id="54276" name="Picture 2"/>
          <p:cNvPicPr>
            <a:picLocks noChangeAspect="1" noChangeArrowheads="1"/>
          </p:cNvPicPr>
          <p:nvPr/>
        </p:nvPicPr>
        <p:blipFill>
          <a:blip r:embed="rId3"/>
          <a:srcRect/>
          <a:stretch>
            <a:fillRect/>
          </a:stretch>
        </p:blipFill>
        <p:spPr bwMode="auto">
          <a:xfrm>
            <a:off x="395288" y="1916113"/>
            <a:ext cx="7315200" cy="4781550"/>
          </a:xfrm>
          <a:prstGeom prst="rect">
            <a:avLst/>
          </a:prstGeom>
          <a:noFill/>
          <a:ln w="9525">
            <a:noFill/>
            <a:miter lim="800000"/>
            <a:headEnd/>
            <a:tailEnd/>
          </a:ln>
        </p:spPr>
      </p:pic>
      <p:sp>
        <p:nvSpPr>
          <p:cNvPr id="2" name="テキスト ボックス 1"/>
          <p:cNvSpPr txBox="1"/>
          <p:nvPr/>
        </p:nvSpPr>
        <p:spPr>
          <a:xfrm>
            <a:off x="1619250" y="2205038"/>
            <a:ext cx="3816350" cy="3646487"/>
          </a:xfrm>
          <a:prstGeom prst="rect">
            <a:avLst/>
          </a:prstGeom>
          <a:noFill/>
        </p:spPr>
        <p:txBody>
          <a:bodyPr>
            <a:spAutoFit/>
          </a:bodyPr>
          <a:lstStyle/>
          <a:p>
            <a:pPr>
              <a:defRPr/>
            </a:pPr>
            <a:r>
              <a:rPr lang="en-US" altLang="ja-JP" sz="1650" dirty="0">
                <a:ea typeface="ＭＳ Ｐゴシック" charset="-128"/>
                <a:cs typeface="+mn-cs"/>
              </a:rPr>
              <a:t>                         Energy conservation</a:t>
            </a:r>
          </a:p>
          <a:p>
            <a:pPr>
              <a:defRPr/>
            </a:pPr>
            <a:endParaRPr lang="en-US" altLang="ja-JP" sz="1650" dirty="0">
              <a:ea typeface="ＭＳ Ｐゴシック" charset="-128"/>
              <a:cs typeface="+mn-cs"/>
            </a:endParaRPr>
          </a:p>
          <a:p>
            <a:pPr>
              <a:defRPr/>
            </a:pPr>
            <a:r>
              <a:rPr lang="en-US" altLang="ja-JP" sz="1650" dirty="0">
                <a:ea typeface="ＭＳ Ｐゴシック" charset="-128"/>
                <a:cs typeface="+mn-cs"/>
              </a:rPr>
              <a:t>                     Renewables</a:t>
            </a:r>
          </a:p>
          <a:p>
            <a:pPr>
              <a:defRPr/>
            </a:pPr>
            <a:r>
              <a:rPr lang="en-US" altLang="ja-JP" sz="1650" dirty="0">
                <a:ea typeface="ＭＳ Ｐゴシック" charset="-128"/>
                <a:cs typeface="+mn-cs"/>
              </a:rPr>
              <a:t>Nuclear</a:t>
            </a:r>
          </a:p>
          <a:p>
            <a:pPr>
              <a:defRPr/>
            </a:pPr>
            <a:r>
              <a:rPr lang="en-US" altLang="ja-JP" sz="1650" dirty="0">
                <a:solidFill>
                  <a:srgbClr val="FF0000"/>
                </a:solidFill>
                <a:ea typeface="ＭＳ Ｐゴシック" charset="-128"/>
                <a:cs typeface="+mn-cs"/>
              </a:rPr>
              <a:t>        </a:t>
            </a:r>
          </a:p>
          <a:p>
            <a:pPr>
              <a:defRPr/>
            </a:pPr>
            <a:r>
              <a:rPr lang="en-US" altLang="ja-JP" sz="1650" dirty="0">
                <a:solidFill>
                  <a:srgbClr val="FF0000"/>
                </a:solidFill>
                <a:ea typeface="ＭＳ Ｐゴシック" charset="-128"/>
                <a:cs typeface="+mn-cs"/>
              </a:rPr>
              <a:t> </a:t>
            </a:r>
            <a:r>
              <a:rPr lang="en-US" altLang="ja-JP" sz="1650" dirty="0">
                <a:solidFill>
                  <a:srgbClr val="FF0000"/>
                </a:solidFill>
                <a:ea typeface="ＭＳ Ｐゴシック" charset="-128"/>
                <a:cs typeface="+mn-cs"/>
              </a:rPr>
              <a:t>                   Electricity </a:t>
            </a:r>
            <a:r>
              <a:rPr lang="en-US" altLang="ja-JP" sz="1650" dirty="0">
                <a:solidFill>
                  <a:srgbClr val="FF0000"/>
                </a:solidFill>
                <a:ea typeface="ＭＳ Ｐゴシック" charset="-128"/>
                <a:cs typeface="+mn-cs"/>
              </a:rPr>
              <a:t>generation</a:t>
            </a:r>
            <a:endParaRPr lang="ja-JP" altLang="en-US" sz="1650" dirty="0">
              <a:solidFill>
                <a:srgbClr val="FF0000"/>
              </a:solidFill>
              <a:ea typeface="ＭＳ Ｐゴシック" charset="-128"/>
              <a:cs typeface="+mn-cs"/>
            </a:endParaRPr>
          </a:p>
          <a:p>
            <a:pPr>
              <a:defRPr/>
            </a:pPr>
            <a:endParaRPr lang="en-US" altLang="ja-JP" sz="1650" dirty="0">
              <a:ea typeface="ＭＳ Ｐゴシック" charset="-128"/>
              <a:cs typeface="+mn-cs"/>
            </a:endParaRPr>
          </a:p>
          <a:p>
            <a:pPr>
              <a:defRPr/>
            </a:pPr>
            <a:r>
              <a:rPr lang="en-US" altLang="ja-JP" sz="1650" dirty="0">
                <a:ea typeface="ＭＳ Ｐゴシック" charset="-128"/>
                <a:cs typeface="+mn-cs"/>
              </a:rPr>
              <a:t>LNG</a:t>
            </a:r>
          </a:p>
          <a:p>
            <a:pPr>
              <a:defRPr/>
            </a:pPr>
            <a:endParaRPr lang="en-US" altLang="ja-JP" sz="1650" dirty="0">
              <a:ea typeface="ＭＳ Ｐゴシック" charset="-128"/>
              <a:cs typeface="+mn-cs"/>
            </a:endParaRPr>
          </a:p>
          <a:p>
            <a:pPr>
              <a:defRPr/>
            </a:pPr>
            <a:endParaRPr lang="en-US" altLang="ja-JP" sz="1650" dirty="0">
              <a:ea typeface="ＭＳ Ｐゴシック" charset="-128"/>
              <a:cs typeface="+mn-cs"/>
            </a:endParaRPr>
          </a:p>
          <a:p>
            <a:pPr>
              <a:defRPr/>
            </a:pPr>
            <a:r>
              <a:rPr lang="en-US" altLang="ja-JP" sz="1650" dirty="0">
                <a:ea typeface="ＭＳ Ｐゴシック" charset="-128"/>
                <a:cs typeface="+mn-cs"/>
              </a:rPr>
              <a:t>Oil</a:t>
            </a:r>
          </a:p>
          <a:p>
            <a:pPr>
              <a:defRPr/>
            </a:pPr>
            <a:endParaRPr lang="en-US" altLang="ja-JP" sz="1650" dirty="0">
              <a:ea typeface="ＭＳ Ｐゴシック" charset="-128"/>
              <a:cs typeface="+mn-cs"/>
            </a:endParaRPr>
          </a:p>
          <a:p>
            <a:pPr>
              <a:defRPr/>
            </a:pPr>
            <a:endParaRPr lang="en-US" altLang="ja-JP" sz="1650" dirty="0">
              <a:ea typeface="ＭＳ Ｐゴシック" charset="-128"/>
              <a:cs typeface="+mn-cs"/>
            </a:endParaRPr>
          </a:p>
          <a:p>
            <a:pPr>
              <a:defRPr/>
            </a:pPr>
            <a:r>
              <a:rPr lang="en-US" altLang="ja-JP" sz="1650" dirty="0">
                <a:ea typeface="ＭＳ Ｐゴシック" charset="-128"/>
                <a:cs typeface="+mn-cs"/>
              </a:rPr>
              <a:t>Coal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196975"/>
            <a:ext cx="8229600" cy="676275"/>
          </a:xfrm>
        </p:spPr>
        <p:txBody>
          <a:bodyPr rtlCol="0">
            <a:normAutofit/>
          </a:bodyPr>
          <a:lstStyle/>
          <a:p>
            <a:pPr fontAlgn="auto">
              <a:spcAft>
                <a:spcPts val="0"/>
              </a:spcAft>
              <a:defRPr/>
            </a:pPr>
            <a:r>
              <a:rPr lang="en-US" altLang="ja-JP" dirty="0" smtClean="0"/>
              <a:t>Divided views – </a:t>
            </a:r>
            <a:r>
              <a:rPr lang="en-US" altLang="ja-JP" sz="2200" dirty="0" smtClean="0"/>
              <a:t>timeframe, level of dependence </a:t>
            </a:r>
          </a:p>
          <a:p>
            <a:pPr lvl="1" fontAlgn="auto">
              <a:spcAft>
                <a:spcPts val="0"/>
              </a:spcAft>
              <a:defRPr/>
            </a:pPr>
            <a:endParaRPr lang="en-US" altLang="ja-JP" dirty="0" smtClean="0"/>
          </a:p>
        </p:txBody>
      </p:sp>
      <p:sp>
        <p:nvSpPr>
          <p:cNvPr id="4" name="スライド番号プレースホルダー 3"/>
          <p:cNvSpPr>
            <a:spLocks noGrp="1"/>
          </p:cNvSpPr>
          <p:nvPr>
            <p:ph type="sldNum" sz="quarter" idx="12"/>
          </p:nvPr>
        </p:nvSpPr>
        <p:spPr/>
        <p:txBody>
          <a:bodyPr/>
          <a:lstStyle/>
          <a:p>
            <a:pPr>
              <a:defRPr/>
            </a:pPr>
            <a:fld id="{FF6FFBED-3CCA-45D1-B2BF-338717634069}" type="slidenum">
              <a:rPr lang="ja-JP" altLang="en-US"/>
              <a:pPr>
                <a:defRPr/>
              </a:pPr>
              <a:t>16</a:t>
            </a:fld>
            <a:endParaRPr lang="ja-JP" altLang="en-US" dirty="0"/>
          </a:p>
        </p:txBody>
      </p:sp>
      <p:sp>
        <p:nvSpPr>
          <p:cNvPr id="56323" name="タイトル 1"/>
          <p:cNvSpPr txBox="1">
            <a:spLocks/>
          </p:cNvSpPr>
          <p:nvPr/>
        </p:nvSpPr>
        <p:spPr bwMode="auto">
          <a:xfrm>
            <a:off x="457200" y="115888"/>
            <a:ext cx="8229600" cy="1143000"/>
          </a:xfrm>
          <a:prstGeom prst="rect">
            <a:avLst/>
          </a:prstGeom>
          <a:noFill/>
          <a:ln w="9525">
            <a:noFill/>
            <a:miter lim="800000"/>
            <a:headEnd/>
            <a:tailEnd/>
          </a:ln>
        </p:spPr>
        <p:txBody>
          <a:bodyPr anchor="ctr"/>
          <a:lstStyle/>
          <a:p>
            <a:pPr algn="ctr"/>
            <a:r>
              <a:rPr lang="en-US" altLang="ja-JP" sz="3000" b="1">
                <a:solidFill>
                  <a:srgbClr val="10253F"/>
                </a:solidFill>
                <a:latin typeface="メイリオ"/>
                <a:ea typeface="メイリオ"/>
                <a:cs typeface="メイリオ"/>
              </a:rPr>
              <a:t>2.</a:t>
            </a:r>
            <a:r>
              <a:rPr lang="ja-JP" altLang="en-US" sz="3000" b="1">
                <a:solidFill>
                  <a:srgbClr val="10253F"/>
                </a:solidFill>
                <a:latin typeface="メイリオ"/>
                <a:ea typeface="メイリオ"/>
                <a:cs typeface="メイリオ"/>
              </a:rPr>
              <a:t> </a:t>
            </a:r>
            <a:r>
              <a:rPr lang="en-US" altLang="ja-JP" sz="3000" b="1">
                <a:solidFill>
                  <a:srgbClr val="10253F"/>
                </a:solidFill>
                <a:latin typeface="メイリオ"/>
                <a:ea typeface="メイリオ"/>
                <a:cs typeface="メイリオ"/>
              </a:rPr>
              <a:t>Mid-term Energy policy</a:t>
            </a:r>
            <a:endParaRPr lang="ja-JP" altLang="en-US" sz="2000" b="1">
              <a:solidFill>
                <a:srgbClr val="10253F"/>
              </a:solidFill>
              <a:latin typeface="メイリオ"/>
              <a:ea typeface="メイリオ"/>
              <a:cs typeface="メイリオ"/>
            </a:endParaRPr>
          </a:p>
        </p:txBody>
      </p:sp>
      <p:pic>
        <p:nvPicPr>
          <p:cNvPr id="56324" name="Picture 2"/>
          <p:cNvPicPr>
            <a:picLocks noChangeAspect="1" noChangeArrowheads="1"/>
          </p:cNvPicPr>
          <p:nvPr/>
        </p:nvPicPr>
        <p:blipFill>
          <a:blip r:embed="rId3"/>
          <a:srcRect/>
          <a:stretch>
            <a:fillRect/>
          </a:stretch>
        </p:blipFill>
        <p:spPr bwMode="auto">
          <a:xfrm>
            <a:off x="323850" y="1782763"/>
            <a:ext cx="7777163" cy="5087937"/>
          </a:xfrm>
          <a:prstGeom prst="rect">
            <a:avLst/>
          </a:prstGeom>
          <a:noFill/>
          <a:ln w="9525">
            <a:noFill/>
            <a:miter lim="800000"/>
            <a:headEnd/>
            <a:tailEnd/>
          </a:ln>
        </p:spPr>
      </p:pic>
      <p:sp>
        <p:nvSpPr>
          <p:cNvPr id="56325" name="テキスト ボックス 5"/>
          <p:cNvSpPr txBox="1">
            <a:spLocks noChangeArrowheads="1"/>
          </p:cNvSpPr>
          <p:nvPr/>
        </p:nvSpPr>
        <p:spPr bwMode="auto">
          <a:xfrm>
            <a:off x="6659563" y="2060575"/>
            <a:ext cx="1441450" cy="4494213"/>
          </a:xfrm>
          <a:prstGeom prst="rect">
            <a:avLst/>
          </a:prstGeom>
          <a:solidFill>
            <a:schemeClr val="bg1"/>
          </a:solidFill>
          <a:ln w="9525">
            <a:noFill/>
            <a:miter lim="800000"/>
            <a:headEnd/>
            <a:tailEnd/>
          </a:ln>
        </p:spPr>
        <p:txBody>
          <a:bodyPr>
            <a:spAutoFit/>
          </a:bodyPr>
          <a:lstStyle/>
          <a:p>
            <a:r>
              <a:rPr lang="en-US" altLang="ja-JP" sz="1300"/>
              <a:t>IEA </a:t>
            </a:r>
          </a:p>
          <a:p>
            <a:endParaRPr lang="en-US" altLang="ja-JP" sz="1300"/>
          </a:p>
          <a:p>
            <a:endParaRPr lang="en-US" altLang="ja-JP" sz="1300"/>
          </a:p>
          <a:p>
            <a:r>
              <a:rPr lang="en-US" altLang="ja-JP" sz="1300"/>
              <a:t>IEA new policy</a:t>
            </a:r>
          </a:p>
          <a:p>
            <a:endParaRPr lang="en-US" altLang="ja-JP" sz="1300"/>
          </a:p>
          <a:p>
            <a:endParaRPr lang="en-US" altLang="ja-JP" sz="1300"/>
          </a:p>
          <a:p>
            <a:endParaRPr lang="en-US" altLang="ja-JP" sz="1300"/>
          </a:p>
          <a:p>
            <a:r>
              <a:rPr lang="en-US" altLang="ja-JP" sz="1300"/>
              <a:t>IEA low nuclear</a:t>
            </a:r>
          </a:p>
          <a:p>
            <a:endParaRPr lang="en-US" altLang="ja-JP" sz="1300"/>
          </a:p>
          <a:p>
            <a:endParaRPr lang="en-US" altLang="ja-JP" sz="1300"/>
          </a:p>
          <a:p>
            <a:r>
              <a:rPr lang="en-US" altLang="ja-JP" sz="1300"/>
              <a:t>12 new plant + 40 yr lifetime</a:t>
            </a:r>
          </a:p>
          <a:p>
            <a:endParaRPr lang="en-US" altLang="ja-JP" sz="1300"/>
          </a:p>
          <a:p>
            <a:endParaRPr lang="en-US" altLang="ja-JP" sz="1300"/>
          </a:p>
          <a:p>
            <a:r>
              <a:rPr lang="en-US" altLang="ja-JP" sz="1300"/>
              <a:t>No new plant + 30 yr lifetime </a:t>
            </a:r>
          </a:p>
          <a:p>
            <a:endParaRPr lang="en-US" altLang="ja-JP" sz="1300"/>
          </a:p>
          <a:p>
            <a:r>
              <a:rPr lang="en-US" altLang="ja-JP" sz="1300"/>
              <a:t>Re-operate + </a:t>
            </a:r>
          </a:p>
          <a:p>
            <a:r>
              <a:rPr lang="en-US" altLang="ja-JP" sz="1300"/>
              <a:t>2020 phase out</a:t>
            </a:r>
          </a:p>
          <a:p>
            <a:endParaRPr lang="en-US" altLang="ja-JP" sz="1300"/>
          </a:p>
          <a:p>
            <a:r>
              <a:rPr lang="en-US" altLang="ja-JP" sz="1300"/>
              <a:t>Immediate phase out</a:t>
            </a:r>
            <a:endParaRPr lang="ja-JP" altLang="en-US" sz="13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341438"/>
            <a:ext cx="8229600" cy="5040312"/>
          </a:xfrm>
        </p:spPr>
        <p:txBody>
          <a:bodyPr rtlCol="0">
            <a:normAutofit lnSpcReduction="10000"/>
          </a:bodyPr>
          <a:lstStyle/>
          <a:p>
            <a:pPr fontAlgn="auto">
              <a:spcAft>
                <a:spcPts val="0"/>
              </a:spcAft>
              <a:defRPr/>
            </a:pPr>
            <a:r>
              <a:rPr lang="en-US" altLang="ja-JP" dirty="0" smtClean="0"/>
              <a:t>Climate debate suspended</a:t>
            </a:r>
          </a:p>
          <a:p>
            <a:pPr lvl="1" fontAlgn="auto">
              <a:spcAft>
                <a:spcPts val="0"/>
              </a:spcAft>
              <a:defRPr/>
            </a:pPr>
            <a:r>
              <a:rPr lang="en-US" altLang="ja-JP" dirty="0"/>
              <a:t>Climate bill – still on the </a:t>
            </a:r>
            <a:r>
              <a:rPr lang="en-US" altLang="ja-JP" dirty="0" smtClean="0"/>
              <a:t>table</a:t>
            </a:r>
            <a:endParaRPr lang="en-US" altLang="ja-JP" dirty="0"/>
          </a:p>
          <a:p>
            <a:pPr lvl="2" fontAlgn="auto">
              <a:spcAft>
                <a:spcPts val="0"/>
              </a:spcAft>
              <a:defRPr/>
            </a:pPr>
            <a:r>
              <a:rPr lang="en-US" altLang="ja-JP" dirty="0"/>
              <a:t>Target : </a:t>
            </a:r>
            <a:r>
              <a:rPr lang="en-US" altLang="ja-JP" dirty="0" smtClean="0"/>
              <a:t>-25</a:t>
            </a:r>
            <a:r>
              <a:rPr lang="en-US" altLang="ja-JP" dirty="0"/>
              <a:t>% </a:t>
            </a:r>
            <a:r>
              <a:rPr lang="en-US" altLang="ja-JP" dirty="0" smtClean="0"/>
              <a:t>by 2020, -80</a:t>
            </a:r>
            <a:r>
              <a:rPr lang="en-US" altLang="ja-JP" dirty="0"/>
              <a:t>% in 2050</a:t>
            </a:r>
          </a:p>
          <a:p>
            <a:pPr lvl="2" fontAlgn="auto">
              <a:spcAft>
                <a:spcPts val="0"/>
              </a:spcAft>
              <a:defRPr/>
            </a:pPr>
            <a:r>
              <a:rPr lang="en-US" altLang="ja-JP" dirty="0"/>
              <a:t>Policies and measures: Cap and Trade / Carbon </a:t>
            </a:r>
            <a:r>
              <a:rPr lang="en-US" altLang="ja-JP" dirty="0" smtClean="0"/>
              <a:t>tax</a:t>
            </a:r>
          </a:p>
          <a:p>
            <a:pPr lvl="2" fontAlgn="auto">
              <a:spcAft>
                <a:spcPts val="0"/>
              </a:spcAft>
              <a:defRPr/>
            </a:pPr>
            <a:r>
              <a:rPr lang="en-US" altLang="ja-JP" dirty="0" smtClean="0"/>
              <a:t>Feed-in-tariff (passed as separate law)</a:t>
            </a:r>
            <a:endParaRPr lang="en-US" altLang="ja-JP" dirty="0"/>
          </a:p>
          <a:p>
            <a:pPr fontAlgn="auto">
              <a:spcAft>
                <a:spcPts val="0"/>
              </a:spcAft>
              <a:defRPr/>
            </a:pPr>
            <a:endParaRPr lang="en-US" altLang="ja-JP" dirty="0" smtClean="0"/>
          </a:p>
          <a:p>
            <a:pPr fontAlgn="auto">
              <a:spcAft>
                <a:spcPts val="0"/>
              </a:spcAft>
              <a:defRPr/>
            </a:pPr>
            <a:r>
              <a:rPr lang="en-US" altLang="ja-JP" dirty="0" smtClean="0"/>
              <a:t>Climate policy review?</a:t>
            </a:r>
          </a:p>
          <a:p>
            <a:pPr lvl="1" fontAlgn="auto">
              <a:spcAft>
                <a:spcPts val="0"/>
              </a:spcAft>
              <a:defRPr/>
            </a:pPr>
            <a:r>
              <a:rPr lang="en-US" altLang="ja-JP" dirty="0" smtClean="0"/>
              <a:t>Depending on the discussion of energy policy review, climate policy may be reviewed.</a:t>
            </a:r>
          </a:p>
          <a:p>
            <a:pPr lvl="1" fontAlgn="auto">
              <a:spcAft>
                <a:spcPts val="0"/>
              </a:spcAft>
              <a:defRPr/>
            </a:pPr>
            <a:r>
              <a:rPr lang="en-US" altLang="ja-JP" dirty="0" smtClean="0"/>
              <a:t>25% reduction target may be reconsidered.</a:t>
            </a:r>
          </a:p>
          <a:p>
            <a:pPr marL="0" indent="0" fontAlgn="auto">
              <a:spcAft>
                <a:spcPts val="0"/>
              </a:spcAft>
              <a:buFont typeface="Wingdings" pitchFamily="2" charset="2"/>
              <a:buNone/>
              <a:defRPr/>
            </a:pPr>
            <a:endParaRPr lang="en-US" altLang="ja-JP" dirty="0"/>
          </a:p>
          <a:p>
            <a:pPr fontAlgn="auto">
              <a:spcAft>
                <a:spcPts val="0"/>
              </a:spcAft>
              <a:defRPr/>
            </a:pPr>
            <a:r>
              <a:rPr lang="en-US" altLang="ja-JP" dirty="0" smtClean="0"/>
              <a:t>2012 Big important year</a:t>
            </a:r>
            <a:endParaRPr lang="en-US" altLang="ja-JP" dirty="0"/>
          </a:p>
          <a:p>
            <a:pPr lvl="1" fontAlgn="auto">
              <a:spcAft>
                <a:spcPts val="0"/>
              </a:spcAft>
              <a:defRPr/>
            </a:pPr>
            <a:endParaRPr lang="en-US" altLang="ja-JP" dirty="0" smtClean="0"/>
          </a:p>
          <a:p>
            <a:pPr fontAlgn="auto">
              <a:spcAft>
                <a:spcPts val="0"/>
              </a:spcAft>
              <a:defRPr/>
            </a:pPr>
            <a:endParaRPr lang="en-US" altLang="ja-JP" dirty="0"/>
          </a:p>
          <a:p>
            <a:pPr fontAlgn="auto">
              <a:spcAft>
                <a:spcPts val="0"/>
              </a:spcAft>
              <a:defRPr/>
            </a:pPr>
            <a:endParaRPr lang="en-US" altLang="ja-JP" dirty="0" smtClean="0"/>
          </a:p>
          <a:p>
            <a:pPr lvl="1" fontAlgn="auto">
              <a:spcAft>
                <a:spcPts val="0"/>
              </a:spcAft>
              <a:defRPr/>
            </a:pPr>
            <a:endParaRPr lang="en-US" altLang="ja-JP" dirty="0" smtClean="0"/>
          </a:p>
          <a:p>
            <a:pPr lvl="1" fontAlgn="auto">
              <a:spcAft>
                <a:spcPts val="0"/>
              </a:spcAft>
              <a:defRPr/>
            </a:pPr>
            <a:endParaRPr lang="en-US" altLang="ja-JP" dirty="0" smtClean="0"/>
          </a:p>
        </p:txBody>
      </p:sp>
      <p:sp>
        <p:nvSpPr>
          <p:cNvPr id="4" name="スライド番号プレースホルダー 3"/>
          <p:cNvSpPr>
            <a:spLocks noGrp="1"/>
          </p:cNvSpPr>
          <p:nvPr>
            <p:ph type="sldNum" sz="quarter" idx="12"/>
          </p:nvPr>
        </p:nvSpPr>
        <p:spPr/>
        <p:txBody>
          <a:bodyPr/>
          <a:lstStyle/>
          <a:p>
            <a:pPr>
              <a:defRPr/>
            </a:pPr>
            <a:fld id="{A78753D3-582A-426C-BB46-1A1AC0A0F91F}" type="slidenum">
              <a:rPr lang="ja-JP" altLang="en-US"/>
              <a:pPr>
                <a:defRPr/>
              </a:pPr>
              <a:t>17</a:t>
            </a:fld>
            <a:endParaRPr lang="ja-JP" altLang="en-US" dirty="0"/>
          </a:p>
        </p:txBody>
      </p:sp>
      <p:sp>
        <p:nvSpPr>
          <p:cNvPr id="58371" name="タイトル 1"/>
          <p:cNvSpPr txBox="1">
            <a:spLocks/>
          </p:cNvSpPr>
          <p:nvPr/>
        </p:nvSpPr>
        <p:spPr bwMode="auto">
          <a:xfrm>
            <a:off x="457200" y="115888"/>
            <a:ext cx="8229600" cy="1143000"/>
          </a:xfrm>
          <a:prstGeom prst="rect">
            <a:avLst/>
          </a:prstGeom>
          <a:noFill/>
          <a:ln w="9525">
            <a:noFill/>
            <a:miter lim="800000"/>
            <a:headEnd/>
            <a:tailEnd/>
          </a:ln>
        </p:spPr>
        <p:txBody>
          <a:bodyPr anchor="ctr"/>
          <a:lstStyle/>
          <a:p>
            <a:pPr algn="ctr"/>
            <a:r>
              <a:rPr lang="en-US" altLang="ja-JP" sz="3000" b="1">
                <a:solidFill>
                  <a:srgbClr val="10253F"/>
                </a:solidFill>
                <a:latin typeface="メイリオ"/>
                <a:ea typeface="メイリオ"/>
                <a:cs typeface="メイリオ"/>
              </a:rPr>
              <a:t>3. Climate policy implication</a:t>
            </a:r>
            <a:endParaRPr lang="ja-JP" altLang="en-US" sz="2000" b="1">
              <a:solidFill>
                <a:srgbClr val="10253F"/>
              </a:solidFill>
              <a:latin typeface="メイリオ"/>
              <a:ea typeface="メイリオ"/>
              <a:cs typeface="メイリオ"/>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8733</TotalTime>
  <Words>928</Words>
  <Application>Microsoft Office PowerPoint</Application>
  <PresentationFormat>On-screen Show (4:3)</PresentationFormat>
  <Paragraphs>208</Paragraphs>
  <Slides>17</Slides>
  <Notes>12</Notes>
  <HiddenSlides>0</HiddenSlides>
  <MMClips>0</MMClips>
  <ScaleCrop>false</ScaleCrop>
  <HeadingPairs>
    <vt:vector size="8" baseType="variant">
      <vt:variant>
        <vt:lpstr>Fonts Used</vt:lpstr>
      </vt:variant>
      <vt:variant>
        <vt:i4>6</vt:i4>
      </vt:variant>
      <vt:variant>
        <vt:lpstr>Design Template</vt:lpstr>
      </vt:variant>
      <vt:variant>
        <vt:i4>14</vt:i4>
      </vt:variant>
      <vt:variant>
        <vt:lpstr>Embedded OLE Servers</vt:lpstr>
      </vt:variant>
      <vt:variant>
        <vt:i4>1</vt:i4>
      </vt:variant>
      <vt:variant>
        <vt:lpstr>Slide Titles</vt:lpstr>
      </vt:variant>
      <vt:variant>
        <vt:i4>17</vt:i4>
      </vt:variant>
    </vt:vector>
  </HeadingPairs>
  <TitlesOfParts>
    <vt:vector size="38" baseType="lpstr">
      <vt:lpstr>Arial</vt:lpstr>
      <vt:lpstr>ＭＳ Ｐゴシック</vt:lpstr>
      <vt:lpstr>メイリオ</vt:lpstr>
      <vt:lpstr>Wingdings</vt:lpstr>
      <vt:lpstr>Calibri</vt:lpstr>
      <vt:lpstr>ＭＳ 明朝</vt:lpstr>
      <vt:lpstr>Office テーマ</vt:lpstr>
      <vt:lpstr>デザインの設定</vt:lpstr>
      <vt:lpstr>Office テーマ</vt:lpstr>
      <vt:lpstr>Office テーマ</vt:lpstr>
      <vt:lpstr>Office テーマ</vt:lpstr>
      <vt:lpstr>Office テーマ</vt:lpstr>
      <vt:lpstr>Office テーマ</vt:lpstr>
      <vt:lpstr>Office テーマ</vt:lpstr>
      <vt:lpstr>Office テーマ</vt:lpstr>
      <vt:lpstr>Office テーマ</vt:lpstr>
      <vt:lpstr>Office テーマ</vt:lpstr>
      <vt:lpstr>Office テーマ</vt:lpstr>
      <vt:lpstr>Office テーマ</vt:lpstr>
      <vt:lpstr>Office テーマ</vt:lpstr>
      <vt:lpstr>グラフ</vt:lpstr>
      <vt:lpstr>Japan’s energy policy after 3.11 nuclear accident </vt:lpstr>
      <vt:lpstr>Slide 2</vt:lpstr>
      <vt:lpstr>Slide 3</vt:lpstr>
      <vt:lpstr>Slide 4</vt:lpstr>
      <vt:lpstr>Fukushima Nuclear Accident　</vt:lpstr>
      <vt:lpstr>Slide 6</vt:lpstr>
      <vt:lpstr>Energy Policy debate　</vt:lpstr>
      <vt:lpstr>Energy Policy debate　</vt:lpstr>
      <vt:lpstr>Energy Policy Debate</vt:lpstr>
      <vt:lpstr>1.Near-term electricity supply &amp; demand　</vt:lpstr>
      <vt:lpstr>Slide 11</vt:lpstr>
      <vt:lpstr>Slide 12</vt:lpstr>
      <vt:lpstr>Slide 13</vt:lpstr>
      <vt:lpstr>2．Mid term energy plan Kiko Network’s 2020 scenario</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khirata-note</dc:creator>
  <cp:lastModifiedBy>clive Mervis</cp:lastModifiedBy>
  <cp:revision>344</cp:revision>
  <dcterms:created xsi:type="dcterms:W3CDTF">2011-03-08T04:30:34Z</dcterms:created>
  <dcterms:modified xsi:type="dcterms:W3CDTF">2011-12-05T11:30:11Z</dcterms:modified>
</cp:coreProperties>
</file>